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5"/>
  </p:notesMasterIdLst>
  <p:sldIdLst>
    <p:sldId id="483" r:id="rId2"/>
    <p:sldId id="592" r:id="rId3"/>
    <p:sldId id="599" r:id="rId4"/>
    <p:sldId id="594" r:id="rId5"/>
    <p:sldId id="593" r:id="rId6"/>
    <p:sldId id="537" r:id="rId7"/>
    <p:sldId id="596" r:id="rId8"/>
    <p:sldId id="545" r:id="rId9"/>
    <p:sldId id="563" r:id="rId10"/>
    <p:sldId id="564" r:id="rId11"/>
    <p:sldId id="595" r:id="rId12"/>
    <p:sldId id="584" r:id="rId13"/>
    <p:sldId id="523" r:id="rId14"/>
    <p:sldId id="524" r:id="rId15"/>
    <p:sldId id="526" r:id="rId16"/>
    <p:sldId id="527" r:id="rId17"/>
    <p:sldId id="528" r:id="rId18"/>
    <p:sldId id="565" r:id="rId19"/>
    <p:sldId id="529" r:id="rId20"/>
    <p:sldId id="516" r:id="rId21"/>
    <p:sldId id="517" r:id="rId22"/>
    <p:sldId id="530" r:id="rId23"/>
    <p:sldId id="515" r:id="rId24"/>
    <p:sldId id="598" r:id="rId25"/>
    <p:sldId id="518" r:id="rId26"/>
    <p:sldId id="520" r:id="rId27"/>
    <p:sldId id="600" r:id="rId28"/>
    <p:sldId id="546" r:id="rId29"/>
    <p:sldId id="534" r:id="rId30"/>
    <p:sldId id="580" r:id="rId31"/>
    <p:sldId id="536" r:id="rId32"/>
    <p:sldId id="590" r:id="rId33"/>
    <p:sldId id="550" r:id="rId34"/>
    <p:sldId id="551" r:id="rId35"/>
    <p:sldId id="552" r:id="rId36"/>
    <p:sldId id="548" r:id="rId37"/>
    <p:sldId id="532" r:id="rId38"/>
    <p:sldId id="533" r:id="rId39"/>
    <p:sldId id="547" r:id="rId40"/>
    <p:sldId id="582" r:id="rId41"/>
    <p:sldId id="583" r:id="rId42"/>
    <p:sldId id="567" r:id="rId43"/>
    <p:sldId id="549" r:id="rId44"/>
    <p:sldId id="576" r:id="rId45"/>
    <p:sldId id="544" r:id="rId46"/>
    <p:sldId id="589" r:id="rId47"/>
    <p:sldId id="588" r:id="rId48"/>
    <p:sldId id="559" r:id="rId49"/>
    <p:sldId id="560" r:id="rId50"/>
    <p:sldId id="578" r:id="rId51"/>
    <p:sldId id="577" r:id="rId52"/>
    <p:sldId id="542" r:id="rId53"/>
    <p:sldId id="573" r:id="rId54"/>
    <p:sldId id="585" r:id="rId55"/>
    <p:sldId id="572" r:id="rId56"/>
    <p:sldId id="571" r:id="rId57"/>
    <p:sldId id="575" r:id="rId58"/>
    <p:sldId id="586" r:id="rId59"/>
    <p:sldId id="587" r:id="rId60"/>
    <p:sldId id="557" r:id="rId61"/>
    <p:sldId id="538" r:id="rId62"/>
    <p:sldId id="519" r:id="rId63"/>
    <p:sldId id="591" r:id="rId6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-1214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16037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F3FC3-4A2B-4D48-84DB-21F9005A1EBA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F2BF7-263F-4F9D-A8F8-080E6EFA97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572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F2BF7-263F-4F9D-A8F8-080E6EFA97A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641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D985-95A2-4936-80A3-20DA2833AC71}" type="datetime1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1329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FE84-B964-40B6-BDF7-BDFD2A72A3B2}" type="datetime1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2134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C2806-84E7-4453-86A3-BBC854BA681A}" type="datetime1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2900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B306-C192-4B19-A9D6-76556669E577}" type="datetime1">
              <a:rPr lang="en-US" smtClean="0"/>
              <a:pPr/>
              <a:t>8/7/2020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4913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FDD6B-E66D-420F-9D81-695585328A91}" type="datetime1">
              <a:rPr lang="en-US" smtClean="0"/>
              <a:pPr/>
              <a:t>8/7/2020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08080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9C77B-A8B5-418D-A53E-E37F2A5EC6D0}" type="datetime1">
              <a:rPr lang="en-US" smtClean="0"/>
              <a:pPr/>
              <a:t>8/7/2020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4717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E2957-CC80-4CF4-A896-ACE3F1087692}" type="datetime1">
              <a:rPr lang="en-US" smtClean="0"/>
              <a:pPr/>
              <a:t>8/7/2020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4187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76DA5-E57F-4ECA-AA98-A1001589814C}" type="datetime1">
              <a:rPr lang="en-US" smtClean="0"/>
              <a:pPr/>
              <a:t>8/7/2020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6763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C92C-E678-46CD-A1CD-320EADA8D868}" type="datetime1">
              <a:rPr lang="en-US" smtClean="0"/>
              <a:pPr/>
              <a:t>8/7/2020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2608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7845A-FE62-43B9-A389-C7346E507C84}" type="datetime1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3899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7E939-0625-408D-9FFE-298E5186BBB9}" type="datetime1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0452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CBC3D-723D-4A16-95E2-A42A5BF08389}" type="datetime1">
              <a:rPr lang="en-US" smtClean="0"/>
              <a:pPr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1231D-88D6-414D-9E32-115DC6E91D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8557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rkcpatro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AB12E7-0E8D-4CC0-9611-2BEA5C7AB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910" y="3267608"/>
            <a:ext cx="8668193" cy="68991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r>
              <a:rPr lang="en-US" sz="4800" dirty="0"/>
              <a:t>RELATIVE RISK </a:t>
            </a:r>
            <a:r>
              <a:rPr lang="en-US" sz="4800" b="1" dirty="0">
                <a:solidFill>
                  <a:srgbClr val="FF0000"/>
                </a:solidFill>
              </a:rPr>
              <a:t>AND</a:t>
            </a:r>
            <a:r>
              <a:rPr lang="en-US" sz="4800" dirty="0"/>
              <a:t> ODDS RATIO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4771747-AACB-4171-AC51-1CE20F444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393675"/>
            <a:ext cx="8107679" cy="1839485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B0F0"/>
                </a:solidFill>
              </a:rPr>
              <a:t>Dr Kanhu Charan Patro</a:t>
            </a:r>
          </a:p>
          <a:p>
            <a:r>
              <a:rPr lang="en-US" sz="2000" b="1" dirty="0">
                <a:solidFill>
                  <a:srgbClr val="00B0F0"/>
                </a:solidFill>
              </a:rPr>
              <a:t>MD,DNB</a:t>
            </a:r>
            <a:r>
              <a:rPr lang="en-US" sz="2000" b="1" dirty="0"/>
              <a:t>[RADIATION ONCOLOGY]</a:t>
            </a:r>
            <a:r>
              <a:rPr lang="en-US" sz="2000" b="1" dirty="0">
                <a:solidFill>
                  <a:srgbClr val="00B0F0"/>
                </a:solidFill>
              </a:rPr>
              <a:t>,MBA,CEPC,PDCR</a:t>
            </a:r>
          </a:p>
          <a:p>
            <a:r>
              <a:rPr lang="en-US" sz="2000" b="1" dirty="0"/>
              <a:t>HOD, Radiation Oncology</a:t>
            </a:r>
          </a:p>
          <a:p>
            <a:r>
              <a:rPr lang="en-US" sz="2000" b="1" dirty="0"/>
              <a:t>MGCHRI, Visakhapatnam, INDIA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1C4282A-ACB9-4390-9E19-35D069B78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4CFE2-AEE2-4BD5-B7BF-E99E2962A137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D81E091-DDB3-428F-B235-752B047A2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614" y="1060302"/>
            <a:ext cx="1770785" cy="19238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028950" y="6156961"/>
            <a:ext cx="3086100" cy="564518"/>
          </a:xfrm>
        </p:spPr>
        <p:txBody>
          <a:bodyPr/>
          <a:lstStyle/>
          <a:p>
            <a:r>
              <a:rPr lang="en-US" sz="2000" b="1" dirty="0" smtClean="0">
                <a:hlinkClick r:id="rId3"/>
              </a:rPr>
              <a:t>drkcpatro@gmail.com</a:t>
            </a:r>
            <a:r>
              <a:rPr lang="en-US" sz="2000" b="1" dirty="0" smtClean="0"/>
              <a:t>  </a:t>
            </a:r>
          </a:p>
          <a:p>
            <a:r>
              <a:rPr lang="en-US" sz="2000" b="1" dirty="0" smtClean="0"/>
              <a:t>  M +91 9160470564</a:t>
            </a:r>
            <a:endParaRPr lang="en-US" sz="2000" b="1" dirty="0"/>
          </a:p>
        </p:txBody>
      </p:sp>
    </p:spTree>
    <p:extLst>
      <p:ext uri="{BB962C8B-B14F-4D97-AF65-F5344CB8AC3E}">
        <p14:creationId xmlns="" xmlns:p14="http://schemas.microsoft.com/office/powerpoint/2010/main" val="295986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Disclaimer </a:t>
            </a:r>
            <a:endParaRPr lang="en-IN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am not a statistician</a:t>
            </a:r>
          </a:p>
          <a:p>
            <a:r>
              <a:rPr lang="en-US" dirty="0" smtClean="0"/>
              <a:t>I know what we should know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00B0F0"/>
                </a:solidFill>
              </a:rPr>
              <a:t>Sorry note</a:t>
            </a:r>
            <a:endParaRPr lang="en-IN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59547" t="19339" r="8341" b="48079"/>
          <a:stretch>
            <a:fillRect/>
          </a:stretch>
        </p:blipFill>
        <p:spPr bwMode="auto">
          <a:xfrm>
            <a:off x="629587" y="1813808"/>
            <a:ext cx="7869836" cy="4362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The Great Collection of Touching Messages for Your Mother in Law's Birthday  - Happy Birthday : Wishes - Quotes - Poems &amp; Toasts"/>
          <p:cNvPicPr>
            <a:picLocks noChangeAspect="1" noChangeArrowheads="1"/>
          </p:cNvPicPr>
          <p:nvPr/>
        </p:nvPicPr>
        <p:blipFill>
          <a:blip r:embed="rId3"/>
          <a:srcRect t="36275"/>
          <a:stretch>
            <a:fillRect/>
          </a:stretch>
        </p:blipFill>
        <p:spPr bwMode="auto">
          <a:xfrm>
            <a:off x="650250" y="1925342"/>
            <a:ext cx="4086642" cy="4295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6" name="Picture 2" descr="venn diagram showing relationship of exposure to outco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735" y="2118995"/>
            <a:ext cx="7620000" cy="1724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00B0F0"/>
                </a:solidFill>
              </a:rPr>
              <a:t>What is causation?</a:t>
            </a:r>
            <a:endParaRPr lang="en-IN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">
              <a:buNone/>
            </a:pPr>
            <a:r>
              <a:rPr lang="en-IN" dirty="0" smtClean="0"/>
              <a:t>It indicates that one event </a:t>
            </a:r>
            <a:r>
              <a:rPr lang="en-IN" b="1" dirty="0" smtClean="0"/>
              <a:t>is</a:t>
            </a:r>
            <a:r>
              <a:rPr lang="en-IN" dirty="0" smtClean="0"/>
              <a:t> the result of the occurrence of the other event;</a:t>
            </a:r>
          </a:p>
          <a:p>
            <a:pPr marL="0" algn="just">
              <a:buNone/>
            </a:pPr>
            <a:r>
              <a:rPr lang="en-IN" dirty="0" smtClean="0"/>
              <a:t> i.e., there </a:t>
            </a:r>
            <a:r>
              <a:rPr lang="en-IN" b="1" dirty="0" smtClean="0"/>
              <a:t>is</a:t>
            </a:r>
            <a:r>
              <a:rPr lang="en-IN" dirty="0" smtClean="0"/>
              <a:t> a causal relationship between the two events. </a:t>
            </a:r>
          </a:p>
          <a:p>
            <a:pPr marL="0" algn="just">
              <a:buNone/>
            </a:pPr>
            <a:r>
              <a:rPr lang="en-IN" dirty="0" smtClean="0"/>
              <a:t>This </a:t>
            </a:r>
            <a:r>
              <a:rPr lang="en-IN" b="1" dirty="0" smtClean="0"/>
              <a:t>is</a:t>
            </a:r>
            <a:r>
              <a:rPr lang="en-IN" dirty="0" smtClean="0"/>
              <a:t> also referred to as cause and effect.”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79AD06-C0D3-444D-81C3-ED754F8A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 </a:t>
            </a:r>
            <a:r>
              <a:rPr lang="en-US" b="1" dirty="0">
                <a:solidFill>
                  <a:srgbClr val="00B0F0"/>
                </a:solidFill>
              </a:rPr>
              <a:t>Measures of association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F8530F4-B2DF-4943-9206-2D709F001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94" y="2673113"/>
            <a:ext cx="8785223" cy="8805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A </a:t>
            </a:r>
            <a:r>
              <a:rPr lang="en-US" b="1" dirty="0"/>
              <a:t>measure of association</a:t>
            </a:r>
            <a:r>
              <a:rPr lang="en-US" dirty="0"/>
              <a:t> quantifies the relationship between exposure and disease among the two groups.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961685A-B033-4BB8-B3A2-CB1619798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6D61A36-D6C5-4CAD-B9EC-C1F8B9F84AE4}"/>
              </a:ext>
            </a:extLst>
          </p:cNvPr>
          <p:cNvSpPr/>
          <p:nvPr/>
        </p:nvSpPr>
        <p:spPr>
          <a:xfrm>
            <a:off x="1698854" y="4493400"/>
            <a:ext cx="597150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dirty="0">
                <a:solidFill>
                  <a:srgbClr val="222222"/>
                </a:solidFill>
                <a:latin typeface="arial" panose="020B0604020202020204" pitchFamily="34" charset="0"/>
              </a:rPr>
              <a:t>Positive </a:t>
            </a:r>
            <a:r>
              <a:rPr lang="en-US" sz="2100" b="1" dirty="0">
                <a:solidFill>
                  <a:srgbClr val="222222"/>
                </a:solidFill>
                <a:latin typeface="arial" panose="020B0604020202020204" pitchFamily="34" charset="0"/>
              </a:rPr>
              <a:t>association</a:t>
            </a:r>
            <a:r>
              <a:rPr lang="en-US" sz="2100" dirty="0">
                <a:solidFill>
                  <a:srgbClr val="222222"/>
                </a:solidFill>
                <a:latin typeface="arial" panose="020B0604020202020204" pitchFamily="34" charset="0"/>
              </a:rPr>
              <a:t> and Negative </a:t>
            </a:r>
            <a:r>
              <a:rPr lang="en-US" sz="2100" b="1" dirty="0">
                <a:solidFill>
                  <a:srgbClr val="222222"/>
                </a:solidFill>
                <a:latin typeface="arial" panose="020B0604020202020204" pitchFamily="34" charset="0"/>
              </a:rPr>
              <a:t>association</a:t>
            </a:r>
            <a:r>
              <a:rPr lang="en-US" sz="210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endParaRPr lang="en-US" sz="2100" dirty="0"/>
          </a:p>
        </p:txBody>
      </p:sp>
    </p:spTree>
    <p:extLst>
      <p:ext uri="{BB962C8B-B14F-4D97-AF65-F5344CB8AC3E}">
        <p14:creationId xmlns="" xmlns:p14="http://schemas.microsoft.com/office/powerpoint/2010/main" val="46070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B5C601-433D-43A3-83DA-E48E91F94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Examples of outcome measurement  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D34599A-DF0A-43EA-8772-1D5918A17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Risk ratio (relative risk) </a:t>
            </a:r>
          </a:p>
          <a:p>
            <a:r>
              <a:rPr lang="en-US" dirty="0"/>
              <a:t>Rate ratio</a:t>
            </a:r>
          </a:p>
          <a:p>
            <a:r>
              <a:rPr lang="en-US" dirty="0"/>
              <a:t>Odds ratio</a:t>
            </a:r>
          </a:p>
          <a:p>
            <a:r>
              <a:rPr lang="en-US" dirty="0"/>
              <a:t>Proportionate mortality </a:t>
            </a:r>
            <a:r>
              <a:rPr lang="en-US" dirty="0" smtClean="0"/>
              <a:t>ratio</a:t>
            </a:r>
          </a:p>
          <a:p>
            <a:r>
              <a:rPr lang="en-US" dirty="0" smtClean="0"/>
              <a:t>Many more.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4406191-526C-4B0D-AF98-D65FD947D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663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A145C8-184B-4923-B04E-47DE999AC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Rate /ratio/proportion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8AFAA71-EBD6-41C5-9791-D66C1DC82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Ratio</a:t>
            </a:r>
          </a:p>
          <a:p>
            <a:pPr lvl="1"/>
            <a:r>
              <a:rPr lang="en-US" dirty="0"/>
              <a:t>Just ratio of two things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Proportion  </a:t>
            </a:r>
            <a:endParaRPr lang="en-US" b="1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Numerator included in denominator</a:t>
            </a:r>
          </a:p>
          <a:p>
            <a:r>
              <a:rPr lang="en-US" dirty="0">
                <a:solidFill>
                  <a:srgbClr val="FF0000"/>
                </a:solidFill>
              </a:rPr>
              <a:t>Rate </a:t>
            </a:r>
          </a:p>
          <a:p>
            <a:pPr lvl="1"/>
            <a:r>
              <a:rPr lang="en-US" dirty="0"/>
              <a:t>Proportion relative to time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696D1EF-BC9C-467A-8836-9EFFA0D11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156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B5C601-433D-43A3-83DA-E48E91F94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The contingency table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8CB1E8BC-B32B-4C2B-A84E-AB211D5B8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2" descr="Course Window">
            <a:extLst>
              <a:ext uri="{FF2B5EF4-FFF2-40B4-BE49-F238E27FC236}">
                <a16:creationId xmlns="" xmlns:a16="http://schemas.microsoft.com/office/drawing/2014/main" id="{1B20D07B-2028-441A-B97F-26F708835D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012" r="1396" b="36614"/>
          <a:stretch/>
        </p:blipFill>
        <p:spPr bwMode="auto">
          <a:xfrm>
            <a:off x="385239" y="2770721"/>
            <a:ext cx="8373533" cy="18880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3031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D388F7-C00F-4FB1-B5C1-FAB58779E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My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7630535-BF55-440A-B1C3-5E70795B6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Odds ratio</a:t>
            </a:r>
          </a:p>
          <a:p>
            <a:r>
              <a:rPr lang="en-US" dirty="0"/>
              <a:t>Relative risk</a:t>
            </a:r>
          </a:p>
          <a:p>
            <a:r>
              <a:rPr lang="en-US" dirty="0"/>
              <a:t>Correlation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C042694-7A95-4327-90FB-93CFBE9F7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542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00B0F0"/>
                </a:solidFill>
              </a:rPr>
              <a:t>Types of study</a:t>
            </a:r>
            <a:endParaRPr lang="en-IN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</a:rPr>
              <a:t>Observational study</a:t>
            </a:r>
          </a:p>
          <a:p>
            <a:pPr lvl="1"/>
            <a:r>
              <a:rPr lang="en-IN" dirty="0" smtClean="0"/>
              <a:t>Case control study</a:t>
            </a:r>
          </a:p>
          <a:p>
            <a:pPr lvl="1"/>
            <a:r>
              <a:rPr lang="en-IN" dirty="0" smtClean="0"/>
              <a:t>Cohort study</a:t>
            </a:r>
          </a:p>
          <a:p>
            <a:r>
              <a:rPr lang="en-IN" b="1" dirty="0" smtClean="0">
                <a:solidFill>
                  <a:srgbClr val="FF0000"/>
                </a:solidFill>
              </a:rPr>
              <a:t>Interventional study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C61085-88E2-4717-9718-4698DC86C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The formula-see the denominator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9A2A0AF-7FB0-4C69-8625-B5B27A45C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42" y="3519485"/>
            <a:ext cx="3124758" cy="68580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OR- Odds Ratio</a:t>
            </a:r>
          </a:p>
          <a:p>
            <a:r>
              <a:rPr lang="en-US" dirty="0">
                <a:solidFill>
                  <a:srgbClr val="FF0000"/>
                </a:solidFill>
              </a:rPr>
              <a:t>RR - Relative Risk/Risk ratio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0C6ECD4-6FE4-4676-9735-EFC91F6C0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26" name="Picture 2" descr="img2">
            <a:extLst>
              <a:ext uri="{FF2B5EF4-FFF2-40B4-BE49-F238E27FC236}">
                <a16:creationId xmlns="" xmlns:a16="http://schemas.microsoft.com/office/drawing/2014/main" id="{BE18A802-A9AD-4DDC-BA19-6B9AA37A7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288" y="2216554"/>
            <a:ext cx="5472672" cy="791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g3">
            <a:extLst>
              <a:ext uri="{FF2B5EF4-FFF2-40B4-BE49-F238E27FC236}">
                <a16:creationId xmlns="" xmlns:a16="http://schemas.microsoft.com/office/drawing/2014/main" id="{841518BD-89B2-45CD-8551-3ADA40B40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287" y="3428999"/>
            <a:ext cx="5472671" cy="866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g1">
            <a:extLst>
              <a:ext uri="{FF2B5EF4-FFF2-40B4-BE49-F238E27FC236}">
                <a16:creationId xmlns="" xmlns:a16="http://schemas.microsoft.com/office/drawing/2014/main" id="{BC5AE6FF-2161-4C50-AF0A-BD72EAF47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287" y="4710112"/>
            <a:ext cx="5472670" cy="1935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Callout 7"/>
          <p:cNvSpPr/>
          <p:nvPr/>
        </p:nvSpPr>
        <p:spPr>
          <a:xfrm>
            <a:off x="213360" y="1368475"/>
            <a:ext cx="5867400" cy="908864"/>
          </a:xfrm>
          <a:prstGeom prst="wedgeEllipseCallout">
            <a:avLst>
              <a:gd name="adj1" fmla="val 76310"/>
              <a:gd name="adj2" fmla="val 50762"/>
            </a:avLst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IN" u="sng" dirty="0" smtClean="0"/>
              <a:t>[Number of events]</a:t>
            </a:r>
          </a:p>
          <a:p>
            <a:pPr algn="ctr"/>
            <a:r>
              <a:rPr lang="en-IN" dirty="0" smtClean="0"/>
              <a:t>[All outcomes i.e., all events + no events]</a:t>
            </a:r>
            <a:endParaRPr lang="en-IN" dirty="0"/>
          </a:p>
        </p:txBody>
      </p:sp>
      <p:sp>
        <p:nvSpPr>
          <p:cNvPr id="9" name="Oval Callout 8"/>
          <p:cNvSpPr/>
          <p:nvPr/>
        </p:nvSpPr>
        <p:spPr>
          <a:xfrm>
            <a:off x="0" y="5102275"/>
            <a:ext cx="3291840" cy="908864"/>
          </a:xfrm>
          <a:prstGeom prst="wedgeEllipseCallout">
            <a:avLst>
              <a:gd name="adj1" fmla="val 58700"/>
              <a:gd name="adj2" fmla="val -160389"/>
            </a:avLst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IN" u="sng" dirty="0" smtClean="0"/>
              <a:t>[Number of events]</a:t>
            </a:r>
          </a:p>
          <a:p>
            <a:pPr algn="ctr"/>
            <a:r>
              <a:rPr lang="en-IN" dirty="0" smtClean="0"/>
              <a:t>[Number of no events]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93122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2EF53F7-F054-464F-9B30-F652B2DE4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Risk  </a:t>
            </a:r>
            <a:r>
              <a:rPr lang="en-US" b="1" dirty="0" err="1" smtClean="0">
                <a:solidFill>
                  <a:srgbClr val="00B0F0"/>
                </a:solidFill>
              </a:rPr>
              <a:t>vs</a:t>
            </a:r>
            <a:r>
              <a:rPr lang="en-US" b="1" dirty="0" smtClean="0">
                <a:solidFill>
                  <a:srgbClr val="00B0F0"/>
                </a:solidFill>
              </a:rPr>
              <a:t> ODD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C516F632-13A2-4766-A879-CE9BA4724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 descr="Rainy Weather Means Slippery Surfaces | Slip and Fall injury Beverly Hills">
            <a:extLst>
              <a:ext uri="{FF2B5EF4-FFF2-40B4-BE49-F238E27FC236}">
                <a16:creationId xmlns="" xmlns:a16="http://schemas.microsoft.com/office/drawing/2014/main" id="{00FEB472-8317-4BED-B69C-AC982C341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09" y="2252134"/>
            <a:ext cx="3992563" cy="29400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lippery Surface Stock Photos And Images - 123RF">
            <a:extLst>
              <a:ext uri="{FF2B5EF4-FFF2-40B4-BE49-F238E27FC236}">
                <a16:creationId xmlns="" xmlns:a16="http://schemas.microsoft.com/office/drawing/2014/main" id="{A58C8822-F43D-4D14-AFE3-17F231F899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42" t="18661" r="1120" b="-18661"/>
          <a:stretch/>
        </p:blipFill>
        <p:spPr bwMode="auto">
          <a:xfrm>
            <a:off x="5342472" y="2252138"/>
            <a:ext cx="2878007" cy="28130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709688" y="5499854"/>
            <a:ext cx="631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ODD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2060663" y="5440680"/>
            <a:ext cx="1429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</a:rPr>
              <a:t>Risk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387761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2EF53F7-F054-464F-9B30-F652B2DE4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A958C7B-9B31-49D8-B9BF-3CFBD502A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050" name="Picture 2" descr="Japanese kitchen knives for sale, Buy best Japanese chef knife for low  price, Free UK delivery order over £25, KATABA online store">
            <a:extLst>
              <a:ext uri="{FF2B5EF4-FFF2-40B4-BE49-F238E27FC236}">
                <a16:creationId xmlns="" xmlns:a16="http://schemas.microsoft.com/office/drawing/2014/main" id="{ACA1564B-5EFE-4A13-9658-6DDB1C092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9" y="2125272"/>
            <a:ext cx="3719116" cy="3229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onotputyourhandinthe end of the knife | Hand injuries, Injury prevention,  Injury">
            <a:extLst>
              <a:ext uri="{FF2B5EF4-FFF2-40B4-BE49-F238E27FC236}">
                <a16:creationId xmlns="" xmlns:a16="http://schemas.microsoft.com/office/drawing/2014/main" id="{EE08E19D-7D14-44A7-B432-02CCDED93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1" y="2106221"/>
            <a:ext cx="3640667" cy="3229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="" xmlns:a16="http://schemas.microsoft.com/office/drawing/2014/main" id="{82EF53F7-F054-464F-9B30-F652B2DE4096}"/>
              </a:ext>
            </a:extLst>
          </p:cNvPr>
          <p:cNvSpPr txBox="1">
            <a:spLocks/>
          </p:cNvSpPr>
          <p:nvPr/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Risk  vs ODD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09688" y="5499854"/>
            <a:ext cx="631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ODD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2060663" y="5440680"/>
            <a:ext cx="1429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</a:rPr>
              <a:t>Risk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174136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2EF53F7-F054-464F-9B30-F652B2DE4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B33C57DB-F38A-4E43-9622-CD5210A40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2B38DB11-17DA-4063-84E3-6FA551A17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42" y="2184538"/>
            <a:ext cx="4251459" cy="31854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కర్నూలు ప్రభుత్వ ఆసుపత్రిలో సిబ్బంది నిర్లక్ష్యం | Covid Patient Carried on  Strecher | Prime9 news - YouTube">
            <a:extLst>
              <a:ext uri="{FF2B5EF4-FFF2-40B4-BE49-F238E27FC236}">
                <a16:creationId xmlns="" xmlns:a16="http://schemas.microsoft.com/office/drawing/2014/main" id="{F22FFE1E-7F05-4400-90C7-D380EEFA43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000" t="5324"/>
          <a:stretch/>
        </p:blipFill>
        <p:spPr bwMode="auto">
          <a:xfrm>
            <a:off x="4892542" y="2184538"/>
            <a:ext cx="4022859" cy="31854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="" xmlns:a16="http://schemas.microsoft.com/office/drawing/2014/main" id="{82EF53F7-F054-464F-9B30-F652B2DE4096}"/>
              </a:ext>
            </a:extLst>
          </p:cNvPr>
          <p:cNvSpPr txBox="1">
            <a:spLocks/>
          </p:cNvSpPr>
          <p:nvPr/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Risk  vs ODD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09688" y="5499854"/>
            <a:ext cx="631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ODD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2060663" y="5440680"/>
            <a:ext cx="1429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</a:rPr>
              <a:t>Risk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381124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9312E005-C340-44A9-9082-BC832ECE3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122" name="Picture 2" descr="Marriage site - International Matrimony Bureau, Matrimonial Sites, Brides &amp;  Grooms">
            <a:extLst>
              <a:ext uri="{FF2B5EF4-FFF2-40B4-BE49-F238E27FC236}">
                <a16:creationId xmlns="" xmlns:a16="http://schemas.microsoft.com/office/drawing/2014/main" id="{C97FAA27-182E-4E8E-A9F3-6FAC3EAED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5" y="2447930"/>
            <a:ext cx="3748617" cy="29220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ow Happy Couples Argue: Study Reveals Key To Fighting Without Damaging  Marriage">
            <a:extLst>
              <a:ext uri="{FF2B5EF4-FFF2-40B4-BE49-F238E27FC236}">
                <a16:creationId xmlns="" xmlns:a16="http://schemas.microsoft.com/office/drawing/2014/main" id="{4C10CD75-AABC-4B92-990C-A0653498B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935" y="2447926"/>
            <a:ext cx="3672416" cy="29220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82EF53F7-F054-464F-9B30-F652B2DE4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Risk  </a:t>
            </a:r>
            <a:r>
              <a:rPr lang="en-US" b="1" dirty="0" err="1" smtClean="0">
                <a:solidFill>
                  <a:srgbClr val="00B0F0"/>
                </a:solidFill>
              </a:rPr>
              <a:t>vs</a:t>
            </a:r>
            <a:r>
              <a:rPr lang="en-US" b="1" dirty="0" smtClean="0">
                <a:solidFill>
                  <a:srgbClr val="00B0F0"/>
                </a:solidFill>
              </a:rPr>
              <a:t> ODD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09688" y="5499854"/>
            <a:ext cx="631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ODD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2060663" y="5440680"/>
            <a:ext cx="1429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</a:rPr>
              <a:t>Risk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264356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ull pointer exception - 4 Photos - Local Business - 142 phạm phú thứ, Ho  Chi Minh City, Vietnam 10001">
            <a:extLst>
              <a:ext uri="{FF2B5EF4-FFF2-40B4-BE49-F238E27FC236}">
                <a16:creationId xmlns="" xmlns:a16="http://schemas.microsoft.com/office/drawing/2014/main" id="{C41787A4-CFF4-4A7B-8366-71480F2032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740" r="20156"/>
          <a:stretch/>
        </p:blipFill>
        <p:spPr bwMode="auto">
          <a:xfrm>
            <a:off x="186272" y="1881617"/>
            <a:ext cx="4478867" cy="41191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arriage in America - The fraying knot | United States | The Economist">
            <a:extLst>
              <a:ext uri="{FF2B5EF4-FFF2-40B4-BE49-F238E27FC236}">
                <a16:creationId xmlns="" xmlns:a16="http://schemas.microsoft.com/office/drawing/2014/main" id="{AC97B3AE-FACC-477C-B2B9-41998A08A0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743" t="7651" r="52044" b="52130"/>
          <a:stretch/>
        </p:blipFill>
        <p:spPr bwMode="auto">
          <a:xfrm>
            <a:off x="558104" y="2366611"/>
            <a:ext cx="3548231" cy="31811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F9D2FA-F3AA-4EDC-B03B-4AEC90AB5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Invited  the </a:t>
            </a:r>
            <a:r>
              <a:rPr lang="en-US" b="1" dirty="0" smtClean="0">
                <a:solidFill>
                  <a:srgbClr val="00B0F0"/>
                </a:solidFill>
              </a:rPr>
              <a:t>risk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6B41473D-C936-4874-928F-456F24F1E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4EA7EB7A-D38E-4B55-9BE9-5638BD67C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868" y="2808984"/>
            <a:ext cx="3524251" cy="22257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s Marriage Really Bad for Women's Happiness?">
            <a:extLst>
              <a:ext uri="{FF2B5EF4-FFF2-40B4-BE49-F238E27FC236}">
                <a16:creationId xmlns="" xmlns:a16="http://schemas.microsoft.com/office/drawing/2014/main" id="{F53FEA4D-410E-4757-87C0-3A8754B79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762" y="2928079"/>
            <a:ext cx="3310467" cy="19875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4403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F3C63C-ED89-4226-A559-FF534DA31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Dating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4924D76F-1E8D-4A3C-801E-1C1595F63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026" name="Picture 2" descr="dating trends: Want to up your dating game in 2020? Don't start chats with  'hey', go for long walks on the beach - The Economic Times">
            <a:extLst>
              <a:ext uri="{FF2B5EF4-FFF2-40B4-BE49-F238E27FC236}">
                <a16:creationId xmlns="" xmlns:a16="http://schemas.microsoft.com/office/drawing/2014/main" id="{0A178D2A-B492-4AAF-AA67-BAB10B67B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65487"/>
            <a:ext cx="6858000" cy="37549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3556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610B07-DD1F-45E4-989B-9977F0EB5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The </a:t>
            </a:r>
            <a:r>
              <a:rPr lang="en-US" b="1" dirty="0" smtClean="0">
                <a:solidFill>
                  <a:srgbClr val="00B0F0"/>
                </a:solidFill>
              </a:rPr>
              <a:t>risk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5B02E096-A2ED-4DB1-B265-93362540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2050" name="Picture 2" descr="Marriage in America - The fraying knot | United States | The Economist">
            <a:extLst>
              <a:ext uri="{FF2B5EF4-FFF2-40B4-BE49-F238E27FC236}">
                <a16:creationId xmlns="" xmlns:a16="http://schemas.microsoft.com/office/drawing/2014/main" id="{362FA665-D020-4CCA-A086-A06FB06A6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88" y="2232427"/>
            <a:ext cx="7869767" cy="34944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1321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6081F3-E10D-4E18-AEE7-A34B7DDBF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The mother[monster] in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35FAB83-F32E-4022-8E8D-178E52E53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FC3D7E1-687C-456E-82FA-25FAB4A1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2050" name="Picture 2" descr="9 Common In-Laws Problems and How to Handle it - Bridestory Blog">
            <a:extLst>
              <a:ext uri="{FF2B5EF4-FFF2-40B4-BE49-F238E27FC236}">
                <a16:creationId xmlns="" xmlns:a16="http://schemas.microsoft.com/office/drawing/2014/main" id="{077B8AA4-77DE-44FE-97AB-9600899BB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4" y="1825625"/>
            <a:ext cx="7886699" cy="4351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3008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DAE857-4534-484D-88E8-B83DE640C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The </a:t>
            </a:r>
            <a:r>
              <a:rPr lang="en-US" b="1" dirty="0" smtClean="0">
                <a:solidFill>
                  <a:srgbClr val="00B0F0"/>
                </a:solidFill>
              </a:rPr>
              <a:t>odd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809F70C-16E3-4D58-9BD0-4F686B193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177BF98-A2C2-4AFC-80EC-74B5BE46B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3074" name="Picture 2" descr="HANDLING MOTHER-IN-LAW CRISES - The Secret Place">
            <a:extLst>
              <a:ext uri="{FF2B5EF4-FFF2-40B4-BE49-F238E27FC236}">
                <a16:creationId xmlns="" xmlns:a16="http://schemas.microsoft.com/office/drawing/2014/main" id="{E7AD709C-EEBE-4FEB-B491-3DC171774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" y="1870079"/>
            <a:ext cx="7886700" cy="43068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8936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97FED6E-F143-4005-976C-BC13F2984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Relative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5587B66-ADEE-4CE4-8532-4D117DCF9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51" dirty="0"/>
              <a:t>When the relative causes the risk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D73F9C8-1D37-4C45-A828-EDA365AE9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074" name="Picture 2" descr="Is Your Husband Siding With His Mother? Here's What to Do">
            <a:extLst>
              <a:ext uri="{FF2B5EF4-FFF2-40B4-BE49-F238E27FC236}">
                <a16:creationId xmlns="" xmlns:a16="http://schemas.microsoft.com/office/drawing/2014/main" id="{83FFF7E5-CF35-405F-B73F-8D5F269902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0029" r="35514" b="60059"/>
          <a:stretch/>
        </p:blipFill>
        <p:spPr bwMode="auto">
          <a:xfrm>
            <a:off x="3175000" y="2777581"/>
            <a:ext cx="2794000" cy="32231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532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AC8FBE6-1B0D-4F5C-8B2E-BFE6B1CC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The Causative factor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F3687B4-7163-4822-80E5-5848F89CE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2A426C7-35FB-458E-91BC-2459B8CD3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026" name="Picture 2" descr="9 Tips On Dealing With A Manipulative And Toxic Mother-In-Law">
            <a:extLst>
              <a:ext uri="{FF2B5EF4-FFF2-40B4-BE49-F238E27FC236}">
                <a16:creationId xmlns="" xmlns:a16="http://schemas.microsoft.com/office/drawing/2014/main" id="{2B846D2F-7DFE-4056-AEC8-FBB16CB4F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4" y="1870081"/>
            <a:ext cx="7948083" cy="4306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3348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050" name="Picture 2" descr="10 Signs You Have A Toxic Mother-In-La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5E185B-5F69-4FA1-92BC-D07E95D3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Mother in law vs monster in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10E8EC7-EE9B-4A1E-88EA-7D52181AC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921F08E-C0A1-4CC0-8B23-93766B04F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4098" name="Picture 2" descr="How to Handle Your Monster-in-Law | “…just because you're married ...">
            <a:extLst>
              <a:ext uri="{FF2B5EF4-FFF2-40B4-BE49-F238E27FC236}">
                <a16:creationId xmlns="" xmlns:a16="http://schemas.microsoft.com/office/drawing/2014/main" id="{61531C5D-4236-4440-AF07-6C94385EE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444" y="1825623"/>
            <a:ext cx="4515911" cy="43513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other In Law Causing Problems In Marriage? Here's What To Do">
            <a:extLst>
              <a:ext uri="{FF2B5EF4-FFF2-40B4-BE49-F238E27FC236}">
                <a16:creationId xmlns="" xmlns:a16="http://schemas.microsoft.com/office/drawing/2014/main" id="{4006ED2E-5A2E-4122-8266-9EBBD76936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976"/>
          <a:stretch/>
        </p:blipFill>
        <p:spPr bwMode="auto">
          <a:xfrm flipH="1">
            <a:off x="628648" y="1825625"/>
            <a:ext cx="3370792" cy="43513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5239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E720463-B845-4E4E-91CE-39CF4BB45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The  counselor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BAC0592-AB34-4088-964E-4E3252817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00E1D37-5B51-4BE3-9EBD-5A9C0F3D1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6146" name="Picture 2" descr="Handling Conflict with Your In-Laws">
            <a:extLst>
              <a:ext uri="{FF2B5EF4-FFF2-40B4-BE49-F238E27FC236}">
                <a16:creationId xmlns="" xmlns:a16="http://schemas.microsoft.com/office/drawing/2014/main" id="{7F753F74-F269-4909-831A-3F3EA8758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" y="1825625"/>
            <a:ext cx="7886700" cy="43513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6771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2401" y="2538702"/>
            <a:ext cx="4333095" cy="13255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IN" dirty="0" smtClean="0"/>
              <a:t>ONE BAD NEWS</a:t>
            </a:r>
            <a:br>
              <a:rPr lang="en-IN" dirty="0" smtClean="0"/>
            </a:br>
            <a:r>
              <a:rPr lang="en-IN" dirty="0" smtClean="0"/>
              <a:t>ONE GOOD NEWS 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58A533-3401-48F5-98AE-436C15419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Relative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3F53FC1-1FAA-4710-B541-6D9CFD119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44" y="2940595"/>
            <a:ext cx="8276515" cy="99417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500" dirty="0"/>
              <a:t>	</a:t>
            </a:r>
            <a:r>
              <a:rPr lang="en-US" sz="4500" u="sng" dirty="0"/>
              <a:t>Incidence of outcome in exposed cohort</a:t>
            </a:r>
          </a:p>
          <a:p>
            <a:pPr marL="0" indent="0">
              <a:buNone/>
            </a:pPr>
            <a:r>
              <a:rPr lang="en-US" sz="4500" dirty="0"/>
              <a:t>   		Incidence in unexposed cohort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096F3E-94B3-4A15-BA0D-8E18EE431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170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1B255F-47A0-4CC4-A460-80C5B17BC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Interpreting relative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74F410B-8AE0-4634-9008-07CEE4F58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541" y="1847852"/>
            <a:ext cx="8758989" cy="4351339"/>
          </a:xfrm>
        </p:spPr>
        <p:txBody>
          <a:bodyPr/>
          <a:lstStyle/>
          <a:p>
            <a:pPr algn="just"/>
            <a:r>
              <a:rPr lang="en-US" dirty="0"/>
              <a:t>If the risk ratio is 1 (or close to 1), it suggests no difference or little difference in risk (incidence in each group is the same).</a:t>
            </a:r>
          </a:p>
          <a:p>
            <a:pPr lvl="1" algn="just"/>
            <a:r>
              <a:rPr lang="en-US" b="1" dirty="0">
                <a:solidFill>
                  <a:srgbClr val="FF0000"/>
                </a:solidFill>
              </a:rPr>
              <a:t>No association</a:t>
            </a:r>
          </a:p>
          <a:p>
            <a:pPr algn="just"/>
            <a:r>
              <a:rPr lang="en-US" dirty="0"/>
              <a:t>A risk ratio &gt; 1 suggests an increased risk of that outcome in the exposed group.</a:t>
            </a:r>
          </a:p>
          <a:p>
            <a:pPr lvl="1" algn="just"/>
            <a:r>
              <a:rPr lang="en-US" b="1" dirty="0">
                <a:solidFill>
                  <a:srgbClr val="FF0000"/>
                </a:solidFill>
              </a:rPr>
              <a:t>Positive association, increased risk</a:t>
            </a:r>
          </a:p>
          <a:p>
            <a:pPr algn="just"/>
            <a:r>
              <a:rPr lang="en-US" dirty="0"/>
              <a:t>A risk ratio &lt; 1 suggests a reduced risk in the exposed group.</a:t>
            </a:r>
          </a:p>
          <a:p>
            <a:pPr lvl="1" algn="just"/>
            <a:r>
              <a:rPr lang="en-US" b="1" dirty="0">
                <a:solidFill>
                  <a:srgbClr val="FF0000"/>
                </a:solidFill>
              </a:rPr>
              <a:t>Negative association, decreased risk</a:t>
            </a:r>
          </a:p>
          <a:p>
            <a:pPr marL="0" indent="0" algn="just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ECA5B2A-0BA6-48C5-8012-DD3E0FFBC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757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F334C4-1226-4944-95BF-EC76BDC4E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solidFill>
                  <a:srgbClr val="00B0F0"/>
                </a:solidFill>
              </a:rPr>
              <a:t>Fighting incidence when mother in law as </a:t>
            </a:r>
            <a:r>
              <a:rPr lang="en-US" sz="3000" b="1" dirty="0" smtClean="0">
                <a:solidFill>
                  <a:srgbClr val="00B0F0"/>
                </a:solidFill>
              </a:rPr>
              <a:t>exposure</a:t>
            </a:r>
            <a:endParaRPr lang="en-US" sz="3000" b="1" dirty="0">
              <a:solidFill>
                <a:srgbClr val="00B0F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0962548F-5507-4AEB-978E-8788660E4A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89449608"/>
              </p:ext>
            </p:extLst>
          </p:nvPr>
        </p:nvGraphicFramePr>
        <p:xfrm>
          <a:off x="152399" y="2084065"/>
          <a:ext cx="8839202" cy="268987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978587">
                  <a:extLst>
                    <a:ext uri="{9D8B030D-6E8A-4147-A177-3AD203B41FA5}">
                      <a16:colId xmlns="" xmlns:a16="http://schemas.microsoft.com/office/drawing/2014/main" val="3094402182"/>
                    </a:ext>
                  </a:extLst>
                </a:gridCol>
                <a:gridCol w="1296315">
                  <a:extLst>
                    <a:ext uri="{9D8B030D-6E8A-4147-A177-3AD203B41FA5}">
                      <a16:colId xmlns="" xmlns:a16="http://schemas.microsoft.com/office/drawing/2014/main" val="4039173418"/>
                    </a:ext>
                  </a:extLst>
                </a:gridCol>
                <a:gridCol w="1271699">
                  <a:extLst>
                    <a:ext uri="{9D8B030D-6E8A-4147-A177-3AD203B41FA5}">
                      <a16:colId xmlns="" xmlns:a16="http://schemas.microsoft.com/office/drawing/2014/main" val="3328718647"/>
                    </a:ext>
                  </a:extLst>
                </a:gridCol>
                <a:gridCol w="889000">
                  <a:extLst>
                    <a:ext uri="{9D8B030D-6E8A-4147-A177-3AD203B41FA5}">
                      <a16:colId xmlns="" xmlns:a16="http://schemas.microsoft.com/office/drawing/2014/main" val="2267102930"/>
                    </a:ext>
                  </a:extLst>
                </a:gridCol>
                <a:gridCol w="3403601">
                  <a:extLst>
                    <a:ext uri="{9D8B030D-6E8A-4147-A177-3AD203B41FA5}">
                      <a16:colId xmlns="" xmlns:a16="http://schemas.microsoft.com/office/drawing/2014/main" val="1381230456"/>
                    </a:ext>
                  </a:extLst>
                </a:gridCol>
              </a:tblGrid>
              <a:tr h="27813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Mother  in law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Fighting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 No Fighting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Total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68580" marR="68580" marT="34291" marB="34291"/>
                </a:tc>
                <a:extLst>
                  <a:ext uri="{0D108BD9-81ED-4DB2-BD59-A6C34878D82A}">
                    <a16:rowId xmlns="" xmlns:a16="http://schemas.microsoft.com/office/drawing/2014/main" val="3751673714"/>
                  </a:ext>
                </a:extLst>
              </a:tr>
              <a:tr h="27813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Yes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45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55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100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45/100 = 0.39</a:t>
                      </a:r>
                    </a:p>
                  </a:txBody>
                  <a:tcPr marL="68580" marR="68580" marT="34291" marB="34291"/>
                </a:tc>
                <a:extLst>
                  <a:ext uri="{0D108BD9-81ED-4DB2-BD59-A6C34878D82A}">
                    <a16:rowId xmlns="" xmlns:a16="http://schemas.microsoft.com/office/drawing/2014/main" val="796715305"/>
                  </a:ext>
                </a:extLst>
              </a:tr>
              <a:tr h="27813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90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100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10/100=0.1</a:t>
                      </a:r>
                    </a:p>
                  </a:txBody>
                  <a:tcPr marL="68580" marR="68580" marT="34291" marB="34291"/>
                </a:tc>
                <a:extLst>
                  <a:ext uri="{0D108BD9-81ED-4DB2-BD59-A6C34878D82A}">
                    <a16:rowId xmlns="" xmlns:a16="http://schemas.microsoft.com/office/drawing/2014/main" val="3001240556"/>
                  </a:ext>
                </a:extLst>
              </a:tr>
              <a:tr h="27813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Relative risk</a:t>
                      </a:r>
                    </a:p>
                  </a:txBody>
                  <a:tcPr marL="68580" marR="68580" marT="34291" marB="34291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0.45/0.1 = 4.5</a:t>
                      </a:r>
                    </a:p>
                  </a:txBody>
                  <a:tcPr marL="68580" marR="68580" marT="34291" marB="34291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37444386"/>
                  </a:ext>
                </a:extLst>
              </a:tr>
              <a:tr h="891540">
                <a:tc gridSpan="5">
                  <a:txBody>
                    <a:bodyPr/>
                    <a:lstStyle/>
                    <a:p>
                      <a:pPr algn="ctr"/>
                      <a:r>
                        <a:rPr lang="en-US" sz="2700" b="0" kern="1200" dirty="0">
                          <a:solidFill>
                            <a:schemeClr val="tx1"/>
                          </a:solidFill>
                          <a:effectLst/>
                        </a:rPr>
                        <a:t>In this study persons who has having mother in law as relative there is 4.5 times higher the risk of fighting between couples</a:t>
                      </a:r>
                      <a:endParaRPr lang="en-US" sz="2700" dirty="0"/>
                    </a:p>
                  </a:txBody>
                  <a:tcPr marL="68580" marR="68580" marT="34291" marB="34291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46156517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5C417DE6-FA8D-4AA7-9CD9-FB565E03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607351" y="4952118"/>
            <a:ext cx="4333095" cy="13255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BAD NEWS</a:t>
            </a:r>
            <a:endParaRPr kumimoji="0" lang="en-IN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17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F334C4-1226-4944-95BF-EC76BDC4E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" y="529515"/>
            <a:ext cx="8966200" cy="994172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00B0F0"/>
                </a:solidFill>
              </a:rPr>
              <a:t>Fighting incidence when you follow mother in law advice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0962548F-5507-4AEB-978E-8788660E4A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63209477"/>
              </p:ext>
            </p:extLst>
          </p:nvPr>
        </p:nvGraphicFramePr>
        <p:xfrm>
          <a:off x="156411" y="2298037"/>
          <a:ext cx="8877524" cy="240031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219381">
                  <a:extLst>
                    <a:ext uri="{9D8B030D-6E8A-4147-A177-3AD203B41FA5}">
                      <a16:colId xmlns="" xmlns:a16="http://schemas.microsoft.com/office/drawing/2014/main" val="3094402182"/>
                    </a:ext>
                  </a:extLst>
                </a:gridCol>
                <a:gridCol w="2219381">
                  <a:extLst>
                    <a:ext uri="{9D8B030D-6E8A-4147-A177-3AD203B41FA5}">
                      <a16:colId xmlns="" xmlns:a16="http://schemas.microsoft.com/office/drawing/2014/main" val="4039173418"/>
                    </a:ext>
                  </a:extLst>
                </a:gridCol>
                <a:gridCol w="2219381">
                  <a:extLst>
                    <a:ext uri="{9D8B030D-6E8A-4147-A177-3AD203B41FA5}">
                      <a16:colId xmlns="" xmlns:a16="http://schemas.microsoft.com/office/drawing/2014/main" val="3328718647"/>
                    </a:ext>
                  </a:extLst>
                </a:gridCol>
                <a:gridCol w="2219381">
                  <a:extLst>
                    <a:ext uri="{9D8B030D-6E8A-4147-A177-3AD203B41FA5}">
                      <a16:colId xmlns="" xmlns:a16="http://schemas.microsoft.com/office/drawing/2014/main" val="1381230456"/>
                    </a:ext>
                  </a:extLst>
                </a:gridCol>
              </a:tblGrid>
              <a:tr h="238858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Follow Mother  in law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Fighting 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 No Fighting 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 marL="68580" marR="68580" marT="34291" marB="34291" anchor="ctr"/>
                </a:tc>
                <a:extLst>
                  <a:ext uri="{0D108BD9-81ED-4DB2-BD59-A6C34878D82A}">
                    <a16:rowId xmlns="" xmlns:a16="http://schemas.microsoft.com/office/drawing/2014/main" val="3751673714"/>
                  </a:ext>
                </a:extLst>
              </a:tr>
              <a:tr h="2187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Yes 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5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20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5/25 = 20%</a:t>
                      </a:r>
                    </a:p>
                  </a:txBody>
                  <a:tcPr marL="68580" marR="68580" marT="34291" marB="34291" anchor="ctr"/>
                </a:tc>
                <a:extLst>
                  <a:ext uri="{0D108BD9-81ED-4DB2-BD59-A6C34878D82A}">
                    <a16:rowId xmlns="" xmlns:a16="http://schemas.microsoft.com/office/drawing/2014/main" val="796715305"/>
                  </a:ext>
                </a:extLst>
              </a:tr>
              <a:tr h="2187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No 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20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5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20/25 =80%</a:t>
                      </a:r>
                    </a:p>
                  </a:txBody>
                  <a:tcPr marL="68580" marR="68580" marT="34291" marB="34291" anchor="ctr"/>
                </a:tc>
                <a:extLst>
                  <a:ext uri="{0D108BD9-81ED-4DB2-BD59-A6C34878D82A}">
                    <a16:rowId xmlns="" xmlns:a16="http://schemas.microsoft.com/office/drawing/2014/main" val="3001240556"/>
                  </a:ext>
                </a:extLst>
              </a:tr>
              <a:tr h="2187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Relative risk</a:t>
                      </a:r>
                    </a:p>
                  </a:txBody>
                  <a:tcPr marL="68580" marR="68580" marT="34291" marB="34291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20/80 =0. 4</a:t>
                      </a:r>
                    </a:p>
                  </a:txBody>
                  <a:tcPr marL="68580" marR="68580" marT="34291" marB="34291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37444386"/>
                  </a:ext>
                </a:extLst>
              </a:tr>
              <a:tr h="389535"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</a:rPr>
                        <a:t>In this study persons who regularly following mother in law advice there is 0. 4 times the risk of fighting between couples compared to who dose not follow</a:t>
                      </a:r>
                      <a:endParaRPr lang="en-US" sz="1200" dirty="0"/>
                    </a:p>
                  </a:txBody>
                  <a:tcPr marL="68580" marR="68580" marT="34291" marB="34291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46156517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78D89151-9B17-4D83-A412-9AA238938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607351" y="4952118"/>
            <a:ext cx="4333095" cy="13255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IN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GOOD </a:t>
            </a:r>
            <a:r>
              <a:rPr kumimoji="0" lang="en-I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NEWS</a:t>
            </a:r>
            <a:endParaRPr kumimoji="0" lang="en-IN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341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How to explain? </a:t>
            </a:r>
            <a:endParaRPr lang="en-IN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percentage increase and decrease</a:t>
            </a:r>
          </a:p>
          <a:p>
            <a:r>
              <a:rPr lang="en-US" dirty="0" smtClean="0"/>
              <a:t>As number of times increase and decrease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76CB7A-149B-4E7A-80ED-610688E76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Relative risk 1.37 means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E374CCC-E19A-4B44-AA2B-EA58B8ABB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Risk of disease increased by 37%</a:t>
            </a:r>
          </a:p>
          <a:p>
            <a:r>
              <a:rPr lang="en-US" dirty="0"/>
              <a:t>RRR= [1-RR] X 100</a:t>
            </a:r>
          </a:p>
          <a:p>
            <a:r>
              <a:rPr lang="en-US" dirty="0"/>
              <a:t>Risk of disease increased by 1.37 times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1899D8D-77DB-4253-9EFD-835CE462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816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76CB7A-149B-4E7A-80ED-610688E76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Relative risk 0.8 means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E374CCC-E19A-4B44-AA2B-EA58B8ABB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Risk of disease decreased by 20%</a:t>
            </a:r>
          </a:p>
          <a:p>
            <a:r>
              <a:rPr lang="en-US" dirty="0"/>
              <a:t>RRR= [1-RR] X 100</a:t>
            </a:r>
          </a:p>
          <a:p>
            <a:r>
              <a:rPr lang="en-US" dirty="0"/>
              <a:t>Risk of disease less by 0.2 times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6480F16-7C3E-4BE7-8D10-13EE4FD83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455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76CB7A-149B-4E7A-80ED-610688E76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Relative risk 3.37 means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E374CCC-E19A-4B44-AA2B-EA58B8ABB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18" y="2347383"/>
            <a:ext cx="7886700" cy="114445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Risk of disease increased by 237%</a:t>
            </a:r>
          </a:p>
          <a:p>
            <a:r>
              <a:rPr lang="en-US" dirty="0"/>
              <a:t>RRR= [1-RR] X 100</a:t>
            </a:r>
          </a:p>
          <a:p>
            <a:r>
              <a:rPr lang="en-US" dirty="0"/>
              <a:t>Risk of disease increased by 3.37 times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0AA27E9-8073-4347-B9C8-996562A80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276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67498D-F7A9-4E22-9488-DFF8C8E89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How strong is the association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E9186AB-DEFB-473E-BC42-D31995C70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</a:t>
            </a:r>
            <a:r>
              <a:rPr lang="en-US" b="1" dirty="0">
                <a:solidFill>
                  <a:srgbClr val="FF0000"/>
                </a:solidFill>
              </a:rPr>
              <a:t>p value </a:t>
            </a:r>
            <a:r>
              <a:rPr lang="en-US" dirty="0"/>
              <a:t>is more than 0.05</a:t>
            </a:r>
          </a:p>
          <a:p>
            <a:r>
              <a:rPr lang="en-US" dirty="0"/>
              <a:t>If </a:t>
            </a:r>
            <a:r>
              <a:rPr lang="en-US" b="1" dirty="0">
                <a:solidFill>
                  <a:srgbClr val="FF0000"/>
                </a:solidFill>
              </a:rPr>
              <a:t>confidence interval </a:t>
            </a:r>
            <a:r>
              <a:rPr lang="en-US" dirty="0"/>
              <a:t>includes 1</a:t>
            </a:r>
          </a:p>
          <a:p>
            <a:r>
              <a:rPr lang="en-US" dirty="0"/>
              <a:t>RR is not statically significant</a:t>
            </a:r>
          </a:p>
          <a:p>
            <a:r>
              <a:rPr lang="en-US" dirty="0"/>
              <a:t>No matter how is the large or small RR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9394532-1E28-43E5-984A-16CF5EA81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604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77277C-4732-4756-AC35-AEAF4D155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RR &gt;1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AE60D35-A30D-43BC-BAA1-339C4CDF9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620D0E0-5CE9-41CC-963F-9FB3DC15CD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04" t="33086" r="2547" b="26420"/>
          <a:stretch/>
        </p:blipFill>
        <p:spPr>
          <a:xfrm>
            <a:off x="226657" y="2353456"/>
            <a:ext cx="8686800" cy="27919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04771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2D2604-2152-4956-B0E3-7F5AB4F5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RR &lt;1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CFA31C6-EED2-4601-8C57-3530AD46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A55C121-5DB4-470D-8F0F-EF99EDD8EE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21" t="18107" r="1760" b="35309"/>
          <a:stretch/>
        </p:blipFill>
        <p:spPr>
          <a:xfrm>
            <a:off x="89940" y="1858780"/>
            <a:ext cx="8886886" cy="2938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1833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58A533-3401-48F5-98AE-436C15419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Odds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3F53FC1-1FAA-4710-B541-6D9CFD119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078" y="2931915"/>
            <a:ext cx="7795857" cy="99417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500" dirty="0"/>
              <a:t>	</a:t>
            </a:r>
            <a:r>
              <a:rPr lang="en-US" sz="4500" u="sng" dirty="0"/>
              <a:t>odds of exposure in those with disease</a:t>
            </a:r>
          </a:p>
          <a:p>
            <a:pPr marL="0" indent="0">
              <a:buNone/>
            </a:pPr>
            <a:r>
              <a:rPr lang="en-US" sz="4500" dirty="0"/>
              <a:t>    odds of exposure in those with out disease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9BD8C04-4883-427A-BA73-4EC77516B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290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F334C4-1226-4944-95BF-EC76BDC4E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67" y="365128"/>
            <a:ext cx="8839201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</a:rPr>
              <a:t>Fighting incidence when mother in law </a:t>
            </a:r>
            <a:r>
              <a:rPr lang="en-US" sz="3200" b="1" smtClean="0">
                <a:solidFill>
                  <a:srgbClr val="00B0F0"/>
                </a:solidFill>
              </a:rPr>
              <a:t>as exposure</a:t>
            </a:r>
            <a:endParaRPr lang="en-US" sz="3200" b="1" dirty="0">
              <a:solidFill>
                <a:srgbClr val="00B0F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0962548F-5507-4AEB-978E-8788660E4A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89053127"/>
              </p:ext>
            </p:extLst>
          </p:nvPr>
        </p:nvGraphicFramePr>
        <p:xfrm>
          <a:off x="186267" y="2300538"/>
          <a:ext cx="8839201" cy="272035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978587">
                  <a:extLst>
                    <a:ext uri="{9D8B030D-6E8A-4147-A177-3AD203B41FA5}">
                      <a16:colId xmlns="" xmlns:a16="http://schemas.microsoft.com/office/drawing/2014/main" val="3094402182"/>
                    </a:ext>
                  </a:extLst>
                </a:gridCol>
                <a:gridCol w="1296315">
                  <a:extLst>
                    <a:ext uri="{9D8B030D-6E8A-4147-A177-3AD203B41FA5}">
                      <a16:colId xmlns="" xmlns:a16="http://schemas.microsoft.com/office/drawing/2014/main" val="4039173418"/>
                    </a:ext>
                  </a:extLst>
                </a:gridCol>
                <a:gridCol w="1271699">
                  <a:extLst>
                    <a:ext uri="{9D8B030D-6E8A-4147-A177-3AD203B41FA5}">
                      <a16:colId xmlns="" xmlns:a16="http://schemas.microsoft.com/office/drawing/2014/main" val="3328718647"/>
                    </a:ext>
                  </a:extLst>
                </a:gridCol>
                <a:gridCol w="1363133">
                  <a:extLst>
                    <a:ext uri="{9D8B030D-6E8A-4147-A177-3AD203B41FA5}">
                      <a16:colId xmlns="" xmlns:a16="http://schemas.microsoft.com/office/drawing/2014/main" val="2267102930"/>
                    </a:ext>
                  </a:extLst>
                </a:gridCol>
                <a:gridCol w="2929467">
                  <a:extLst>
                    <a:ext uri="{9D8B030D-6E8A-4147-A177-3AD203B41FA5}">
                      <a16:colId xmlns="" xmlns:a16="http://schemas.microsoft.com/office/drawing/2014/main" val="1381230456"/>
                    </a:ext>
                  </a:extLst>
                </a:gridCol>
              </a:tblGrid>
              <a:tr h="27813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Mother  in law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Fighting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 No Fighting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Total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68580" marR="68580" marT="34291" marB="34291"/>
                </a:tc>
                <a:extLst>
                  <a:ext uri="{0D108BD9-81ED-4DB2-BD59-A6C34878D82A}">
                    <a16:rowId xmlns="" xmlns:a16="http://schemas.microsoft.com/office/drawing/2014/main" val="3751673714"/>
                  </a:ext>
                </a:extLst>
              </a:tr>
              <a:tr h="27813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Yes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45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55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100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45/55 = 0.82</a:t>
                      </a:r>
                    </a:p>
                  </a:txBody>
                  <a:tcPr marL="68580" marR="68580" marT="34291" marB="34291"/>
                </a:tc>
                <a:extLst>
                  <a:ext uri="{0D108BD9-81ED-4DB2-BD59-A6C34878D82A}">
                    <a16:rowId xmlns="" xmlns:a16="http://schemas.microsoft.com/office/drawing/2014/main" val="796715305"/>
                  </a:ext>
                </a:extLst>
              </a:tr>
              <a:tr h="27813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90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100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10/90=0.11</a:t>
                      </a:r>
                    </a:p>
                  </a:txBody>
                  <a:tcPr marL="68580" marR="68580" marT="34291" marB="34291"/>
                </a:tc>
                <a:extLst>
                  <a:ext uri="{0D108BD9-81ED-4DB2-BD59-A6C34878D82A}">
                    <a16:rowId xmlns="" xmlns:a16="http://schemas.microsoft.com/office/drawing/2014/main" val="3001240556"/>
                  </a:ext>
                </a:extLst>
              </a:tr>
              <a:tr h="27813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Odds ratio</a:t>
                      </a:r>
                    </a:p>
                  </a:txBody>
                  <a:tcPr marL="68580" marR="68580" marT="34291" marB="34291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0.82/0.11 = 7.45</a:t>
                      </a:r>
                    </a:p>
                  </a:txBody>
                  <a:tcPr marL="68580" marR="68580" marT="34291" marB="34291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37444386"/>
                  </a:ext>
                </a:extLst>
              </a:tr>
              <a:tr h="891540">
                <a:tc gridSpan="5">
                  <a:txBody>
                    <a:bodyPr/>
                    <a:lstStyle/>
                    <a:p>
                      <a:pPr algn="ctr"/>
                      <a:r>
                        <a:rPr lang="en-US" sz="2800" b="0" kern="1200" dirty="0">
                          <a:solidFill>
                            <a:schemeClr val="tx1"/>
                          </a:solidFill>
                          <a:effectLst/>
                        </a:rPr>
                        <a:t>In this study persons who has having mother in law as relative there is 7.45 times of odd fighting between couples</a:t>
                      </a:r>
                      <a:endParaRPr lang="en-US" sz="2800" dirty="0"/>
                    </a:p>
                  </a:txBody>
                  <a:tcPr marL="68580" marR="68580" marT="34291" marB="34291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46156517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938487E6-04E2-4AA1-8B13-62AE7E93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160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F334C4-1226-4944-95BF-EC76BDC4E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5" y="1131095"/>
            <a:ext cx="8966200" cy="994172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00B0F0"/>
                </a:solidFill>
              </a:rPr>
              <a:t>Fighting incidence when you follow mother in law advice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0962548F-5507-4AEB-978E-8788660E4A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094001770"/>
              </p:ext>
            </p:extLst>
          </p:nvPr>
        </p:nvGraphicFramePr>
        <p:xfrm>
          <a:off x="156411" y="2586789"/>
          <a:ext cx="8877524" cy="272035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219381">
                  <a:extLst>
                    <a:ext uri="{9D8B030D-6E8A-4147-A177-3AD203B41FA5}">
                      <a16:colId xmlns="" xmlns:a16="http://schemas.microsoft.com/office/drawing/2014/main" val="3094402182"/>
                    </a:ext>
                  </a:extLst>
                </a:gridCol>
                <a:gridCol w="2219381">
                  <a:extLst>
                    <a:ext uri="{9D8B030D-6E8A-4147-A177-3AD203B41FA5}">
                      <a16:colId xmlns="" xmlns:a16="http://schemas.microsoft.com/office/drawing/2014/main" val="4039173418"/>
                    </a:ext>
                  </a:extLst>
                </a:gridCol>
                <a:gridCol w="2219381">
                  <a:extLst>
                    <a:ext uri="{9D8B030D-6E8A-4147-A177-3AD203B41FA5}">
                      <a16:colId xmlns="" xmlns:a16="http://schemas.microsoft.com/office/drawing/2014/main" val="3328718647"/>
                    </a:ext>
                  </a:extLst>
                </a:gridCol>
                <a:gridCol w="2219381">
                  <a:extLst>
                    <a:ext uri="{9D8B030D-6E8A-4147-A177-3AD203B41FA5}">
                      <a16:colId xmlns="" xmlns:a16="http://schemas.microsoft.com/office/drawing/2014/main" val="1381230456"/>
                    </a:ext>
                  </a:extLst>
                </a:gridCol>
              </a:tblGrid>
              <a:tr h="30306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Follow Mother  in law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Fighting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 No Fighting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580" marR="68580" marT="34291" marB="34291"/>
                </a:tc>
                <a:extLst>
                  <a:ext uri="{0D108BD9-81ED-4DB2-BD59-A6C34878D82A}">
                    <a16:rowId xmlns="" xmlns:a16="http://schemas.microsoft.com/office/drawing/2014/main" val="3751673714"/>
                  </a:ext>
                </a:extLst>
              </a:tr>
              <a:tr h="30306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Yes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5/20 = 0.25</a:t>
                      </a:r>
                    </a:p>
                  </a:txBody>
                  <a:tcPr marL="68580" marR="68580" marT="34291" marB="34291"/>
                </a:tc>
                <a:extLst>
                  <a:ext uri="{0D108BD9-81ED-4DB2-BD59-A6C34878D82A}">
                    <a16:rowId xmlns="" xmlns:a16="http://schemas.microsoft.com/office/drawing/2014/main" val="796715305"/>
                  </a:ext>
                </a:extLst>
              </a:tr>
              <a:tr h="30306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No 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14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11</a:t>
                      </a:r>
                    </a:p>
                  </a:txBody>
                  <a:tcPr marL="68580" marR="68580" marT="34291" marB="3429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14/11 =1.27</a:t>
                      </a:r>
                    </a:p>
                  </a:txBody>
                  <a:tcPr marL="68580" marR="68580" marT="34291" marB="34291"/>
                </a:tc>
                <a:extLst>
                  <a:ext uri="{0D108BD9-81ED-4DB2-BD59-A6C34878D82A}">
                    <a16:rowId xmlns="" xmlns:a16="http://schemas.microsoft.com/office/drawing/2014/main" val="3001240556"/>
                  </a:ext>
                </a:extLst>
              </a:tr>
              <a:tr h="30306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odd</a:t>
                      </a:r>
                    </a:p>
                  </a:txBody>
                  <a:tcPr marL="68580" marR="68580" marT="34291" marB="34291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0.25/1.27 =0.2</a:t>
                      </a:r>
                    </a:p>
                  </a:txBody>
                  <a:tcPr marL="68580" marR="68580" marT="34291" marB="34291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37444386"/>
                  </a:ext>
                </a:extLst>
              </a:tr>
              <a:tr h="572922">
                <a:tc gridSpan="4">
                  <a:txBody>
                    <a:bodyPr/>
                    <a:lstStyle/>
                    <a:p>
                      <a:pPr algn="ctr"/>
                      <a:r>
                        <a:rPr lang="en-US" sz="2800" b="0" kern="1200" dirty="0">
                          <a:solidFill>
                            <a:schemeClr val="tx1"/>
                          </a:solidFill>
                          <a:effectLst/>
                        </a:rPr>
                        <a:t>In this study persons who regularly following mother in law advice there is 0. 2 times the risk of fighting between couples compared to who dose not follow</a:t>
                      </a:r>
                      <a:endParaRPr lang="en-US" sz="2000" dirty="0"/>
                    </a:p>
                  </a:txBody>
                  <a:tcPr marL="68580" marR="68580" marT="34291" marB="34291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46156517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78D89151-9B17-4D83-A412-9AA238938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900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53E3FB-1014-4F5C-8072-1EBB27238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OR &lt;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5CB4817-E929-43D3-B4A7-C1441FE13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77B7418-0BFB-4773-AA23-D3A178E63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3074" name="Picture 2" descr="Odds Ratio Calculation and Interpretation - Statistics How To">
            <a:extLst>
              <a:ext uri="{FF2B5EF4-FFF2-40B4-BE49-F238E27FC236}">
                <a16:creationId xmlns="" xmlns:a16="http://schemas.microsoft.com/office/drawing/2014/main" id="{203C934F-4353-4B29-82C9-79EF40D41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82" y="1825630"/>
            <a:ext cx="8819147" cy="43513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5507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1B255F-47A0-4CC4-A460-80C5B17BC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Interpreting odds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74F410B-8AE0-4634-9008-07CEE4F58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21" y="1825625"/>
            <a:ext cx="8927432" cy="4351338"/>
          </a:xfrm>
        </p:spPr>
        <p:txBody>
          <a:bodyPr/>
          <a:lstStyle/>
          <a:p>
            <a:pPr algn="just"/>
            <a:r>
              <a:rPr lang="en-US" dirty="0"/>
              <a:t>If the odds ratio is 1 (or close to 1), it suggests no difference or little difference in risk</a:t>
            </a:r>
          </a:p>
          <a:p>
            <a:pPr lvl="1" algn="just"/>
            <a:r>
              <a:rPr lang="en-US" b="1" dirty="0">
                <a:solidFill>
                  <a:srgbClr val="FF0000"/>
                </a:solidFill>
              </a:rPr>
              <a:t>No change in frequency of exposure</a:t>
            </a:r>
          </a:p>
          <a:p>
            <a:pPr algn="just"/>
            <a:r>
              <a:rPr lang="en-US" dirty="0"/>
              <a:t>A odds ratio &gt; 1 suggests an increased risk of that outcome in the exposed group.</a:t>
            </a:r>
          </a:p>
          <a:p>
            <a:pPr lvl="1" algn="just"/>
            <a:r>
              <a:rPr lang="en-US" b="1" dirty="0">
                <a:solidFill>
                  <a:srgbClr val="FF0000"/>
                </a:solidFill>
              </a:rPr>
              <a:t>Increased   change in frequency of exposure</a:t>
            </a:r>
          </a:p>
          <a:p>
            <a:pPr algn="just"/>
            <a:r>
              <a:rPr lang="en-US" dirty="0"/>
              <a:t>A odds ratio &lt; 1 suggests a reduced risk in the exposed group.</a:t>
            </a:r>
          </a:p>
          <a:p>
            <a:pPr lvl="1" algn="just"/>
            <a:r>
              <a:rPr lang="en-US" b="1" dirty="0">
                <a:solidFill>
                  <a:srgbClr val="FF0000"/>
                </a:solidFill>
              </a:rPr>
              <a:t>Decreased  change in frequency of exposure</a:t>
            </a:r>
          </a:p>
          <a:p>
            <a:pPr algn="just"/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1B898AF-1C8B-435D-B5B5-CE7E43A18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053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195BC3-A1EC-4DB2-AE49-BFDF24215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Interpreting odds ratio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330110B-9F4E-4D44-87E8-357CDC1EC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74" y="1825626"/>
            <a:ext cx="8843211" cy="435133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An OR of 1.2 </a:t>
            </a:r>
            <a:r>
              <a:rPr lang="en-US" b="1" dirty="0"/>
              <a:t>means</a:t>
            </a:r>
            <a:r>
              <a:rPr lang="en-US" dirty="0"/>
              <a:t> there is a 20% increase in the </a:t>
            </a:r>
            <a:r>
              <a:rPr lang="en-US" b="1" dirty="0"/>
              <a:t>odds</a:t>
            </a:r>
            <a:r>
              <a:rPr lang="en-US" dirty="0"/>
              <a:t> of an outcome with a given exposure. </a:t>
            </a:r>
          </a:p>
          <a:p>
            <a:r>
              <a:rPr lang="en-US" dirty="0"/>
              <a:t>An OR of </a:t>
            </a:r>
            <a:r>
              <a:rPr lang="en-US" b="1" dirty="0"/>
              <a:t>2 means</a:t>
            </a:r>
            <a:r>
              <a:rPr lang="en-US" dirty="0"/>
              <a:t> there is a 100% increase in the </a:t>
            </a:r>
            <a:r>
              <a:rPr lang="en-US" b="1" dirty="0"/>
              <a:t>odds</a:t>
            </a:r>
            <a:r>
              <a:rPr lang="en-US" dirty="0"/>
              <a:t> of an outcome with a given exposure</a:t>
            </a:r>
          </a:p>
          <a:p>
            <a:r>
              <a:rPr lang="en-US" dirty="0"/>
              <a:t>A RR of 0.5 </a:t>
            </a:r>
            <a:r>
              <a:rPr lang="en-US" b="1" dirty="0"/>
              <a:t>means</a:t>
            </a:r>
            <a:r>
              <a:rPr lang="en-US" dirty="0"/>
              <a:t> the risk is cut in half</a:t>
            </a:r>
          </a:p>
          <a:p>
            <a:r>
              <a:rPr lang="en-US" dirty="0"/>
              <a:t>An </a:t>
            </a:r>
            <a:r>
              <a:rPr lang="en-US" b="1" dirty="0"/>
              <a:t>odds ratio</a:t>
            </a:r>
            <a:r>
              <a:rPr lang="en-US" dirty="0"/>
              <a:t> of 1.33 </a:t>
            </a:r>
            <a:r>
              <a:rPr lang="en-US" b="1" dirty="0"/>
              <a:t>means</a:t>
            </a:r>
            <a:r>
              <a:rPr lang="en-US" dirty="0"/>
              <a:t> that in one group the outcome is 33% more likely</a:t>
            </a:r>
          </a:p>
          <a:p>
            <a:r>
              <a:rPr lang="en-US" dirty="0"/>
              <a:t>A </a:t>
            </a:r>
            <a:r>
              <a:rPr lang="en-US" b="1" dirty="0"/>
              <a:t>odds ratio</a:t>
            </a:r>
            <a:r>
              <a:rPr lang="en-US" dirty="0"/>
              <a:t> is 1.24, the likelihood of having the outcome is 24% higher (1.24 – 1 = 0.24 i.e. 24%) than the comparison group. </a:t>
            </a:r>
          </a:p>
          <a:p>
            <a:r>
              <a:rPr lang="en-US" dirty="0"/>
              <a:t>If </a:t>
            </a:r>
            <a:r>
              <a:rPr lang="en-US" b="1" dirty="0"/>
              <a:t>odds ratio</a:t>
            </a:r>
            <a:r>
              <a:rPr lang="en-US" dirty="0"/>
              <a:t> is </a:t>
            </a:r>
            <a:r>
              <a:rPr lang="en-US" b="1" dirty="0"/>
              <a:t>2.5</a:t>
            </a:r>
            <a:r>
              <a:rPr lang="en-US" dirty="0"/>
              <a:t>, then there is a </a:t>
            </a:r>
            <a:r>
              <a:rPr lang="en-US" b="1" dirty="0"/>
              <a:t>2.5</a:t>
            </a:r>
            <a:r>
              <a:rPr lang="en-US" dirty="0"/>
              <a:t> times higher likelihood of having the outcome compared to the comparison group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FD3C3E5-1DA4-45ED-A27B-F98B0C0FA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970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67498D-F7A9-4E22-9488-DFF8C8E89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How strong is the association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E9186AB-DEFB-473E-BC42-D31995C70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</a:t>
            </a:r>
            <a:r>
              <a:rPr lang="en-US" b="1" dirty="0">
                <a:solidFill>
                  <a:srgbClr val="FF0000"/>
                </a:solidFill>
              </a:rPr>
              <a:t>p value </a:t>
            </a:r>
            <a:r>
              <a:rPr lang="en-US" dirty="0"/>
              <a:t>is more than 0.05</a:t>
            </a:r>
          </a:p>
          <a:p>
            <a:r>
              <a:rPr lang="en-US" dirty="0"/>
              <a:t>If </a:t>
            </a:r>
            <a:r>
              <a:rPr lang="en-US" b="1" dirty="0">
                <a:solidFill>
                  <a:srgbClr val="FF0000"/>
                </a:solidFill>
              </a:rPr>
              <a:t>confidence interval </a:t>
            </a:r>
            <a:r>
              <a:rPr lang="en-US" dirty="0"/>
              <a:t>includes 1</a:t>
            </a:r>
          </a:p>
          <a:p>
            <a:r>
              <a:rPr lang="en-US" dirty="0"/>
              <a:t>OR is not statically significant</a:t>
            </a:r>
          </a:p>
          <a:p>
            <a:r>
              <a:rPr lang="en-US" dirty="0"/>
              <a:t>No matter how is the large or small 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FFD6761-71DB-48FD-B7E5-74F4225C2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11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C61085-88E2-4717-9718-4698DC86C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The formula-see the denominator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9A2A0AF-7FB0-4C69-8625-B5B27A45C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42" y="3519485"/>
            <a:ext cx="3124758" cy="68580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OR- Odds Ratio</a:t>
            </a:r>
          </a:p>
          <a:p>
            <a:r>
              <a:rPr lang="en-US" dirty="0">
                <a:solidFill>
                  <a:srgbClr val="FF0000"/>
                </a:solidFill>
              </a:rPr>
              <a:t>RR - Relative Risk/Risk ratio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0C6ECD4-6FE4-4676-9735-EFC91F6C0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1026" name="Picture 2" descr="img2">
            <a:extLst>
              <a:ext uri="{FF2B5EF4-FFF2-40B4-BE49-F238E27FC236}">
                <a16:creationId xmlns="" xmlns:a16="http://schemas.microsoft.com/office/drawing/2014/main" id="{BE18A802-A9AD-4DDC-BA19-6B9AA37A7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288" y="2216554"/>
            <a:ext cx="5472672" cy="791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g3">
            <a:extLst>
              <a:ext uri="{FF2B5EF4-FFF2-40B4-BE49-F238E27FC236}">
                <a16:creationId xmlns="" xmlns:a16="http://schemas.microsoft.com/office/drawing/2014/main" id="{841518BD-89B2-45CD-8551-3ADA40B40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287" y="3428999"/>
            <a:ext cx="5472671" cy="866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g1">
            <a:extLst>
              <a:ext uri="{FF2B5EF4-FFF2-40B4-BE49-F238E27FC236}">
                <a16:creationId xmlns="" xmlns:a16="http://schemas.microsoft.com/office/drawing/2014/main" id="{BC5AE6FF-2161-4C50-AF0A-BD72EAF47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287" y="4710112"/>
            <a:ext cx="5472670" cy="1935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Callout 7"/>
          <p:cNvSpPr/>
          <p:nvPr/>
        </p:nvSpPr>
        <p:spPr>
          <a:xfrm>
            <a:off x="213360" y="1368475"/>
            <a:ext cx="5867400" cy="908864"/>
          </a:xfrm>
          <a:prstGeom prst="wedgeEllipseCallout">
            <a:avLst>
              <a:gd name="adj1" fmla="val 76310"/>
              <a:gd name="adj2" fmla="val 50762"/>
            </a:avLst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IN" u="sng" dirty="0" smtClean="0"/>
              <a:t>[Number of events]</a:t>
            </a:r>
          </a:p>
          <a:p>
            <a:pPr algn="ctr"/>
            <a:r>
              <a:rPr lang="en-IN" dirty="0" smtClean="0"/>
              <a:t>[All outcomes i.e., all events + no events]</a:t>
            </a:r>
            <a:endParaRPr lang="en-IN" dirty="0"/>
          </a:p>
        </p:txBody>
      </p:sp>
      <p:sp>
        <p:nvSpPr>
          <p:cNvPr id="9" name="Oval Callout 8"/>
          <p:cNvSpPr/>
          <p:nvPr/>
        </p:nvSpPr>
        <p:spPr>
          <a:xfrm>
            <a:off x="0" y="5102275"/>
            <a:ext cx="3291840" cy="908864"/>
          </a:xfrm>
          <a:prstGeom prst="wedgeEllipseCallout">
            <a:avLst>
              <a:gd name="adj1" fmla="val 58700"/>
              <a:gd name="adj2" fmla="val -160389"/>
            </a:avLst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IN" u="sng" dirty="0" smtClean="0"/>
              <a:t>[Number of events]</a:t>
            </a:r>
          </a:p>
          <a:p>
            <a:pPr algn="ctr"/>
            <a:r>
              <a:rPr lang="en-IN" dirty="0" smtClean="0"/>
              <a:t>[Number of no events]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93122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See the denominator</a:t>
            </a:r>
            <a:endParaRPr lang="en-IN" b="1" dirty="0">
              <a:solidFill>
                <a:srgbClr val="00B0F0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Relative Risk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u="sng" dirty="0" smtClean="0"/>
              <a:t>A</a:t>
            </a:r>
          </a:p>
          <a:p>
            <a:pPr algn="ctr">
              <a:buNone/>
            </a:pPr>
            <a:r>
              <a:rPr lang="en-US" dirty="0" smtClean="0"/>
              <a:t>A+B</a:t>
            </a:r>
          </a:p>
          <a:p>
            <a:pPr>
              <a:buNone/>
            </a:pPr>
            <a:r>
              <a:rPr lang="en-US" dirty="0" smtClean="0"/>
              <a:t>A = 1</a:t>
            </a:r>
          </a:p>
          <a:p>
            <a:pPr>
              <a:buNone/>
            </a:pPr>
            <a:r>
              <a:rPr lang="en-US" dirty="0" smtClean="0"/>
              <a:t>B = 2</a:t>
            </a:r>
          </a:p>
          <a:p>
            <a:pPr>
              <a:buNone/>
            </a:pPr>
            <a:r>
              <a:rPr lang="en-US" dirty="0" smtClean="0"/>
              <a:t>1/3 = 0.33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 = 5</a:t>
            </a:r>
          </a:p>
          <a:p>
            <a:pPr>
              <a:buNone/>
            </a:pPr>
            <a:r>
              <a:rPr lang="en-US" dirty="0" smtClean="0"/>
              <a:t>B = 2</a:t>
            </a:r>
          </a:p>
          <a:p>
            <a:pPr>
              <a:buNone/>
            </a:pPr>
            <a:r>
              <a:rPr lang="en-US" dirty="0" smtClean="0"/>
              <a:t>5/7 = 0.49</a:t>
            </a:r>
            <a:endParaRPr lang="en-IN" dirty="0" smtClean="0"/>
          </a:p>
          <a:p>
            <a:pPr>
              <a:buNone/>
            </a:pPr>
            <a:endParaRPr lang="en-IN" dirty="0" smtClean="0"/>
          </a:p>
          <a:p>
            <a:pPr algn="ctr">
              <a:buNone/>
            </a:pPr>
            <a:endParaRPr lang="en-IN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Odds Ratio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u="sng" dirty="0" smtClean="0"/>
              <a:t>A </a:t>
            </a:r>
          </a:p>
          <a:p>
            <a:pPr algn="ctr">
              <a:buNone/>
            </a:pPr>
            <a:r>
              <a:rPr lang="en-US" dirty="0" smtClean="0"/>
              <a:t>B</a:t>
            </a:r>
          </a:p>
          <a:p>
            <a:pPr>
              <a:buNone/>
            </a:pPr>
            <a:r>
              <a:rPr lang="en-US" dirty="0" smtClean="0"/>
              <a:t>A = 1</a:t>
            </a:r>
          </a:p>
          <a:p>
            <a:pPr>
              <a:buNone/>
            </a:pPr>
            <a:r>
              <a:rPr lang="en-US" dirty="0" smtClean="0"/>
              <a:t>B = 2</a:t>
            </a:r>
          </a:p>
          <a:p>
            <a:pPr>
              <a:buNone/>
            </a:pPr>
            <a:r>
              <a:rPr lang="en-US" dirty="0" smtClean="0"/>
              <a:t>1/2 = 0.5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 = 5</a:t>
            </a:r>
          </a:p>
          <a:p>
            <a:pPr>
              <a:buNone/>
            </a:pPr>
            <a:r>
              <a:rPr lang="en-US" dirty="0" smtClean="0"/>
              <a:t>B = 2</a:t>
            </a:r>
          </a:p>
          <a:p>
            <a:pPr>
              <a:buNone/>
            </a:pPr>
            <a:r>
              <a:rPr lang="en-US" dirty="0" smtClean="0"/>
              <a:t>5/2 = 2.5</a:t>
            </a:r>
            <a:endParaRPr lang="en-IN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ABA74A-1F97-49EE-96A6-82120C460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OR overestimates the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0FF92B-00B4-44BB-B65B-88DE09847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003" y="1936793"/>
            <a:ext cx="8521365" cy="339766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80/100 people who use it get cancer.</a:t>
            </a:r>
          </a:p>
          <a:p>
            <a:endParaRPr lang="en-US" dirty="0"/>
          </a:p>
          <a:p>
            <a:r>
              <a:rPr lang="en-US" dirty="0"/>
              <a:t>20/100 who don’t use it get cancer.</a:t>
            </a:r>
          </a:p>
          <a:p>
            <a:endParaRPr lang="en-US" dirty="0"/>
          </a:p>
          <a:p>
            <a:r>
              <a:rPr lang="en-US" dirty="0"/>
              <a:t>The risk of getting cancer is 4 times greater in drug users.</a:t>
            </a:r>
          </a:p>
          <a:p>
            <a:r>
              <a:rPr lang="en-US" dirty="0"/>
              <a:t> RR = 0.8/0.2 = 4</a:t>
            </a:r>
          </a:p>
          <a:p>
            <a:endParaRPr lang="en-US" dirty="0"/>
          </a:p>
          <a:p>
            <a:r>
              <a:rPr lang="en-US" dirty="0"/>
              <a:t>Note how distorted the OR becomes in this example.</a:t>
            </a:r>
          </a:p>
          <a:p>
            <a:r>
              <a:rPr lang="en-US" dirty="0"/>
              <a:t>OR = (80/20)/(20/80) = 16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BA4C86B-D6F3-4826-89D1-24310C51B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763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C376A2-210B-484B-92C1-14604B3D5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Rare 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6B7550F-5FE0-40FD-88E1-239603389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67" y="1825625"/>
            <a:ext cx="8795085" cy="4351338"/>
          </a:xfrm>
        </p:spPr>
        <p:txBody>
          <a:bodyPr/>
          <a:lstStyle/>
          <a:p>
            <a:r>
              <a:rPr lang="en-US" dirty="0"/>
              <a:t>5/1000 get cancer with drug vs 2.5/1000 for non-users.</a:t>
            </a:r>
          </a:p>
          <a:p>
            <a:r>
              <a:rPr lang="en-US" dirty="0"/>
              <a:t>RR = 2.</a:t>
            </a:r>
          </a:p>
          <a:p>
            <a:r>
              <a:rPr lang="en-US" dirty="0"/>
              <a:t>OR = 2 as well (actually 2.005)</a:t>
            </a:r>
          </a:p>
          <a:p>
            <a:r>
              <a:rPr lang="en-US" dirty="0"/>
              <a:t>With rare outcomes, the RR and OR are </a:t>
            </a:r>
            <a:r>
              <a:rPr lang="en-US" i="1" dirty="0"/>
              <a:t>very</a:t>
            </a:r>
            <a:r>
              <a:rPr lang="en-US" dirty="0"/>
              <a:t> similar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950636A-67E8-45AF-B408-58E45FFD9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942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1CA0BD-91F5-488E-86C4-8F423AC6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B058009-859B-489F-85D0-644860152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167DF7E-2CA0-4C49-A84B-811D6FC15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="" xmlns:a16="http://schemas.microsoft.com/office/drawing/2014/main" id="{02957ED4-95AC-4455-9B9C-5229C2C07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58" y="365128"/>
            <a:ext cx="8506326" cy="62161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2B7BE4A0-803D-4205-9A62-A240F1D0A33A}"/>
              </a:ext>
            </a:extLst>
          </p:cNvPr>
          <p:cNvSpPr/>
          <p:nvPr/>
        </p:nvSpPr>
        <p:spPr>
          <a:xfrm>
            <a:off x="4800600" y="915985"/>
            <a:ext cx="1466850" cy="526097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0A28CE2E-C15D-4152-AE5D-9499D43FBE19}"/>
              </a:ext>
            </a:extLst>
          </p:cNvPr>
          <p:cNvSpPr/>
          <p:nvPr/>
        </p:nvSpPr>
        <p:spPr>
          <a:xfrm>
            <a:off x="7753350" y="915985"/>
            <a:ext cx="1041734" cy="526097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2219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C3F7E5-1881-4E3E-881E-0FAB51B3C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The difference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D3456D5-6444-4254-85A5-34BFBF673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2129589"/>
            <a:ext cx="8804111" cy="3861636"/>
          </a:xfrm>
        </p:spPr>
        <p:txBody>
          <a:bodyPr>
            <a:noAutofit/>
          </a:bodyPr>
          <a:lstStyle/>
          <a:p>
            <a:pPr marL="385753" indent="-385753" algn="just">
              <a:buFont typeface="+mj-lt"/>
              <a:buAutoNum type="arabicPeriod"/>
            </a:pPr>
            <a:r>
              <a:rPr lang="en-US" sz="2400" dirty="0"/>
              <a:t>The basic difference is that the </a:t>
            </a:r>
            <a:r>
              <a:rPr lang="en-US" sz="2400" b="1" dirty="0"/>
              <a:t>odds ratio</a:t>
            </a:r>
            <a:r>
              <a:rPr lang="en-US" sz="2400" dirty="0"/>
              <a:t> is a </a:t>
            </a:r>
            <a:r>
              <a:rPr lang="en-US" sz="2400" b="1" dirty="0"/>
              <a:t>ratio</a:t>
            </a:r>
            <a:r>
              <a:rPr lang="en-US" sz="2400" dirty="0"/>
              <a:t> of two </a:t>
            </a:r>
            <a:r>
              <a:rPr lang="en-US" sz="2400" b="1" dirty="0"/>
              <a:t>odds</a:t>
            </a:r>
            <a:r>
              <a:rPr lang="en-US" sz="2400" dirty="0"/>
              <a:t> whereas the </a:t>
            </a:r>
            <a:r>
              <a:rPr lang="en-US" sz="2400" b="1" dirty="0"/>
              <a:t>relative risk</a:t>
            </a:r>
            <a:r>
              <a:rPr lang="en-US" sz="2400" dirty="0"/>
              <a:t> is a </a:t>
            </a:r>
            <a:r>
              <a:rPr lang="en-US" sz="2400" b="1" dirty="0"/>
              <a:t>ratio</a:t>
            </a:r>
            <a:r>
              <a:rPr lang="en-US" sz="2400" dirty="0"/>
              <a:t> of two probabilities. </a:t>
            </a:r>
          </a:p>
          <a:p>
            <a:pPr marL="385753" indent="-385753" algn="just">
              <a:buFont typeface="+mj-lt"/>
              <a:buAutoNum type="arabicPeriod"/>
            </a:pPr>
            <a:r>
              <a:rPr lang="en-US" sz="2400" dirty="0"/>
              <a:t>The general rule though is that if the prevalence of the disease is &lt;10% or so, the relative risk and the odds ratio will be approximately the same. </a:t>
            </a:r>
          </a:p>
          <a:p>
            <a:pPr marL="385753" indent="-385753" algn="just">
              <a:buFont typeface="+mj-lt"/>
              <a:buAutoNum type="arabicPeriod"/>
            </a:pPr>
            <a:r>
              <a:rPr lang="en-US" sz="2400" dirty="0"/>
              <a:t>The rarer the disease, the closer the approximation.</a:t>
            </a:r>
          </a:p>
          <a:p>
            <a:pPr marL="385753" indent="-385753" algn="just">
              <a:buFont typeface="+mj-lt"/>
              <a:buAutoNum type="arabicPeriod"/>
            </a:pPr>
            <a:r>
              <a:rPr lang="en-US" sz="2400" dirty="0"/>
              <a:t>RR has a more natural interpretation but cannot be calculated from a cross-sectional and case-control study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CD921A5-4F77-49D3-91BD-BE20993C7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839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F9A585-B734-40A0-9E70-F05F98E5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 OR </a:t>
            </a:r>
            <a:r>
              <a:rPr lang="en-US" b="1" dirty="0" err="1" smtClean="0">
                <a:solidFill>
                  <a:srgbClr val="00B0F0"/>
                </a:solidFill>
              </a:rPr>
              <a:t>vs</a:t>
            </a:r>
            <a:r>
              <a:rPr lang="en-US" b="1" dirty="0" smtClean="0">
                <a:solidFill>
                  <a:srgbClr val="00B0F0"/>
                </a:solidFill>
              </a:rPr>
              <a:t> RR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FD459E6-690B-4633-BDC6-6660EE308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BDCBBF7-D991-4616-B90D-E1125F577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1026" name="Picture 2" descr="Measuring of risk">
            <a:extLst>
              <a:ext uri="{FF2B5EF4-FFF2-40B4-BE49-F238E27FC236}">
                <a16:creationId xmlns="" xmlns:a16="http://schemas.microsoft.com/office/drawing/2014/main" id="{AC809E19-20BA-40FA-ABEB-019D4B95B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608" b="24310"/>
          <a:stretch>
            <a:fillRect/>
          </a:stretch>
        </p:blipFill>
        <p:spPr bwMode="auto">
          <a:xfrm>
            <a:off x="106680" y="1874520"/>
            <a:ext cx="8885865" cy="48920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9621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853186-1F1B-48FA-9178-E4A586AAB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The outcome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BA7EF42-1BF8-4F3C-B236-AE1F1E225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33" y="1825626"/>
            <a:ext cx="8783052" cy="435133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The outcome measure in cohort studies is usually a risk ratio / relative risk (RR</a:t>
            </a:r>
            <a:r>
              <a:rPr lang="en-US" dirty="0" smtClean="0"/>
              <a:t>).</a:t>
            </a:r>
            <a:endParaRPr lang="en-US" dirty="0"/>
          </a:p>
          <a:p>
            <a:pPr algn="just"/>
            <a:r>
              <a:rPr lang="en-US" dirty="0"/>
              <a:t>The main outcome measure in case-control studies is </a:t>
            </a:r>
            <a:r>
              <a:rPr lang="en-US" b="1" dirty="0"/>
              <a:t>odds ratio (OR</a:t>
            </a:r>
            <a:r>
              <a:rPr lang="en-US" b="1" dirty="0" smtClean="0"/>
              <a:t>)</a:t>
            </a:r>
            <a:r>
              <a:rPr lang="en-US" dirty="0" smtClean="0"/>
              <a:t>.</a:t>
            </a:r>
          </a:p>
          <a:p>
            <a:pPr algn="just"/>
            <a:r>
              <a:rPr lang="en-IN" dirty="0" smtClean="0"/>
              <a:t>Calculation of risk requires the use of “people at risk” as the denominator.</a:t>
            </a:r>
          </a:p>
          <a:p>
            <a:pPr algn="just"/>
            <a:r>
              <a:rPr lang="en-IN" dirty="0" smtClean="0"/>
              <a:t>In retrospective (case-control) studies, where the total number of exposed people is not available, RR cannot be calculated and OR is used as a measure of the strength of association between exposure and outcome.</a:t>
            </a:r>
          </a:p>
          <a:p>
            <a:pPr algn="just"/>
            <a:r>
              <a:rPr lang="en-IN" dirty="0" smtClean="0"/>
              <a:t> By contrast, in prospective studies (cohort studies), where the number at risk (number exposed) is available, either RR or </a:t>
            </a:r>
            <a:r>
              <a:rPr lang="en-IN" dirty="0" err="1" smtClean="0"/>
              <a:t>OR</a:t>
            </a:r>
            <a:r>
              <a:rPr lang="en-IN" dirty="0" smtClean="0"/>
              <a:t> can be calculated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2B598FA-E3A9-4EB9-962D-B5AC52738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101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Type of studies</a:t>
            </a:r>
            <a:endParaRPr lang="en-IN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Retrospective</a:t>
            </a:r>
          </a:p>
          <a:p>
            <a:pPr lvl="1"/>
            <a:r>
              <a:rPr lang="en-US" dirty="0" smtClean="0"/>
              <a:t>Case control</a:t>
            </a:r>
          </a:p>
          <a:p>
            <a:pPr lvl="1"/>
            <a:r>
              <a:rPr lang="en-US" dirty="0" smtClean="0"/>
              <a:t>Cohort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Prospective </a:t>
            </a:r>
          </a:p>
          <a:p>
            <a:pPr lvl="1"/>
            <a:r>
              <a:rPr lang="en-US" dirty="0" smtClean="0"/>
              <a:t>Cohort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3C63FE-EE14-4A39-B709-9BDA3453E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The CASE CONTROL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9F783D-0923-42B5-91A9-AE12D4811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55C5117-7A69-4CF1-BB94-1895DFAFC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="" xmlns:a16="http://schemas.microsoft.com/office/drawing/2014/main" id="{E5240D58-9F59-4656-892E-8A97D99A6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4" y="1825625"/>
            <a:ext cx="8840199" cy="48958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4255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9912CC-64C5-4BA7-B74E-27F278B9E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The COHORT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C119DF6-69F3-4E6E-ADF4-869AC2528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5EA7753-97CC-4B7A-8704-6B49CBFC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4100" name="Picture 4">
            <a:extLst>
              <a:ext uri="{FF2B5EF4-FFF2-40B4-BE49-F238E27FC236}">
                <a16:creationId xmlns="" xmlns:a16="http://schemas.microsoft.com/office/drawing/2014/main" id="{E8EC21DC-6D16-4B33-BD97-47F134E5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15" y="1870081"/>
            <a:ext cx="8903369" cy="4306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8002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0D9977-3474-4FFC-92A1-C362D92FC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A5F06B7-7659-4EDA-86DF-0519D54C3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CBBFB25-EB97-4695-B7D1-8253CC47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7170" name="Picture 2" descr="Cohort Study vs. Case-Control Study | Case control study, Cohort study,  Medical studies">
            <a:extLst>
              <a:ext uri="{FF2B5EF4-FFF2-40B4-BE49-F238E27FC236}">
                <a16:creationId xmlns="" xmlns:a16="http://schemas.microsoft.com/office/drawing/2014/main" id="{D90762DE-F090-4073-A9C8-A4B62CA91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62" y="136522"/>
            <a:ext cx="8924417" cy="65849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9120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Case control study example</a:t>
            </a:r>
            <a:endParaRPr lang="en-IN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Food poisoning after eating restaurant</a:t>
            </a:r>
          </a:p>
          <a:p>
            <a:r>
              <a:rPr lang="en-US" dirty="0" smtClean="0"/>
              <a:t>To find the association</a:t>
            </a:r>
          </a:p>
          <a:p>
            <a:r>
              <a:rPr lang="en-US" dirty="0" smtClean="0"/>
              <a:t>You are doing retrospective study</a:t>
            </a:r>
          </a:p>
          <a:p>
            <a:r>
              <a:rPr lang="en-US" dirty="0" smtClean="0"/>
              <a:t> You   are doing a study where all are exposed.</a:t>
            </a:r>
          </a:p>
          <a:p>
            <a:r>
              <a:rPr lang="en-US" dirty="0" smtClean="0"/>
              <a:t>Not true population</a:t>
            </a:r>
          </a:p>
          <a:p>
            <a:r>
              <a:rPr lang="en-US" dirty="0" smtClean="0"/>
              <a:t>You calculate Odds ratio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Cohort study example</a:t>
            </a:r>
            <a:endParaRPr lang="en-IN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Smoking and lung cancer</a:t>
            </a:r>
          </a:p>
          <a:p>
            <a:r>
              <a:rPr lang="en-US" dirty="0" smtClean="0"/>
              <a:t>To find the association</a:t>
            </a:r>
          </a:p>
          <a:p>
            <a:r>
              <a:rPr lang="en-US" dirty="0" smtClean="0"/>
              <a:t>You are doing prospective study</a:t>
            </a:r>
          </a:p>
          <a:p>
            <a:r>
              <a:rPr lang="en-US" dirty="0" smtClean="0"/>
              <a:t> You   are doing a study where two types of population one is exposed and another is control</a:t>
            </a:r>
          </a:p>
          <a:p>
            <a:r>
              <a:rPr lang="en-US" dirty="0" smtClean="0"/>
              <a:t>True population</a:t>
            </a:r>
          </a:p>
          <a:p>
            <a:r>
              <a:rPr lang="en-US" dirty="0" smtClean="0"/>
              <a:t>You calculate Relative Risk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E658272-B76D-4FA8-ADE3-729CC82FF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Summary 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0CCDFBC-8DF9-4390-AF8A-61424A2ED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37EDD05-5C8A-4AB7-8F2E-6922A2ABD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5122" name="Picture 2" descr="Case-control study vs Cohort study - PP MADE EASY!! in Population  Perspective MADE EASY! on Vimeo">
            <a:extLst>
              <a:ext uri="{FF2B5EF4-FFF2-40B4-BE49-F238E27FC236}">
                <a16:creationId xmlns="" xmlns:a16="http://schemas.microsoft.com/office/drawing/2014/main" id="{B1FE9B3C-CB7E-482E-96A3-90B60109BD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000" r="2975"/>
          <a:stretch/>
        </p:blipFill>
        <p:spPr bwMode="auto">
          <a:xfrm>
            <a:off x="0" y="1965960"/>
            <a:ext cx="9144000" cy="48920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9542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C4202F-DE83-46A3-8659-BB40C33B1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6C7FA93-2174-4F8E-A275-8B55FC793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56179CB-944C-4FD6-8842-8CE95883B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="" xmlns:a16="http://schemas.microsoft.com/office/drawing/2014/main" id="{5E3ACED0-4FE7-473A-9298-6B843D6E4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9662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6901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64A6CA-E375-42DA-9BEB-560194AEF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3" y="365128"/>
            <a:ext cx="877102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When you follow the mother in law as </a:t>
            </a:r>
            <a:r>
              <a:rPr lang="en-US" b="1" dirty="0"/>
              <a:t>relative</a:t>
            </a:r>
            <a:r>
              <a:rPr lang="en-US" b="1" dirty="0">
                <a:solidFill>
                  <a:srgbClr val="FF0000"/>
                </a:solidFill>
              </a:rPr>
              <a:t>  in excess she becomes </a:t>
            </a:r>
            <a:r>
              <a:rPr lang="en-US" b="1" dirty="0"/>
              <a:t>odd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343EBB1-237D-4D8C-AFEE-5B9421401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C5EB214-2619-4001-B236-C7E495948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5122" name="Picture 2" descr="Cutting Your Spouse's Apron Strings - Focus on the Family">
            <a:extLst>
              <a:ext uri="{FF2B5EF4-FFF2-40B4-BE49-F238E27FC236}">
                <a16:creationId xmlns="" xmlns:a16="http://schemas.microsoft.com/office/drawing/2014/main" id="{92D31979-6AFE-4268-9073-DDCDF7858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4"/>
            <a:ext cx="9144000" cy="5032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B60DD170-DF0F-4445-A069-41A7FCF6A2AD}"/>
              </a:ext>
            </a:extLst>
          </p:cNvPr>
          <p:cNvSpPr txBox="1">
            <a:spLocks/>
          </p:cNvSpPr>
          <p:nvPr/>
        </p:nvSpPr>
        <p:spPr>
          <a:xfrm>
            <a:off x="1228725" y="2846785"/>
            <a:ext cx="6686550" cy="891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9229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1231D-88D6-414D-9E32-115DC6E91D0D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79874" name="Picture 2" descr="Thank you paper poster with colorful brush strokes"/>
          <p:cNvPicPr>
            <a:picLocks noChangeAspect="1" noChangeArrowheads="1"/>
          </p:cNvPicPr>
          <p:nvPr/>
        </p:nvPicPr>
        <p:blipFill>
          <a:blip r:embed="rId2"/>
          <a:srcRect b="16316"/>
          <a:stretch>
            <a:fillRect/>
          </a:stretch>
        </p:blipFill>
        <p:spPr bwMode="auto">
          <a:xfrm>
            <a:off x="137160" y="274172"/>
            <a:ext cx="8702040" cy="6187588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727960" y="685800"/>
            <a:ext cx="355092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AOGIN</a:t>
            </a:r>
            <a:endParaRPr lang="en-IN" sz="4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49880" y="5638800"/>
            <a:ext cx="355092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AUDIENCE</a:t>
            </a:r>
            <a:endParaRPr lang="en-IN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7825</TotalTime>
  <Words>1169</Words>
  <Application>Microsoft Office PowerPoint</Application>
  <PresentationFormat>On-screen Show (4:3)</PresentationFormat>
  <Paragraphs>340</Paragraphs>
  <Slides>63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RELATIVE RISK AND ODDS RATIO</vt:lpstr>
      <vt:lpstr>Disclaimer </vt:lpstr>
      <vt:lpstr>Sorry note</vt:lpstr>
      <vt:lpstr>Slide 4</vt:lpstr>
      <vt:lpstr>What is causation?</vt:lpstr>
      <vt:lpstr> Measures of association</vt:lpstr>
      <vt:lpstr>Examples of outcome measurement  </vt:lpstr>
      <vt:lpstr>Rate /ratio/proportion</vt:lpstr>
      <vt:lpstr>The contingency table </vt:lpstr>
      <vt:lpstr>My topic</vt:lpstr>
      <vt:lpstr>Types of study</vt:lpstr>
      <vt:lpstr>The formula-see the denominator</vt:lpstr>
      <vt:lpstr>Risk  vs ODD</vt:lpstr>
      <vt:lpstr>Slide 14</vt:lpstr>
      <vt:lpstr>Slide 15</vt:lpstr>
      <vt:lpstr>Risk  vs ODD</vt:lpstr>
      <vt:lpstr>Invited  the risk</vt:lpstr>
      <vt:lpstr>Dating</vt:lpstr>
      <vt:lpstr>The risk</vt:lpstr>
      <vt:lpstr>The mother[monster] in law</vt:lpstr>
      <vt:lpstr>The odd</vt:lpstr>
      <vt:lpstr>Relative risk</vt:lpstr>
      <vt:lpstr>The Causative factor </vt:lpstr>
      <vt:lpstr>Slide 24</vt:lpstr>
      <vt:lpstr>Mother in law vs monster in law</vt:lpstr>
      <vt:lpstr>The  counselor</vt:lpstr>
      <vt:lpstr>ONE BAD NEWS ONE GOOD NEWS  </vt:lpstr>
      <vt:lpstr>Relative risk</vt:lpstr>
      <vt:lpstr>Interpreting relative risk</vt:lpstr>
      <vt:lpstr>Fighting incidence when mother in law as exposure</vt:lpstr>
      <vt:lpstr>Fighting incidence when you follow mother in law advice</vt:lpstr>
      <vt:lpstr>How to explain? </vt:lpstr>
      <vt:lpstr>Relative risk 1.37 means</vt:lpstr>
      <vt:lpstr>Relative risk 0.8 means</vt:lpstr>
      <vt:lpstr>Relative risk 3.37 means</vt:lpstr>
      <vt:lpstr>How strong is the association</vt:lpstr>
      <vt:lpstr>RR &gt;1</vt:lpstr>
      <vt:lpstr>RR &lt;1</vt:lpstr>
      <vt:lpstr>Odds ratio</vt:lpstr>
      <vt:lpstr>Fighting incidence when mother in law as exposure</vt:lpstr>
      <vt:lpstr>Fighting incidence when you follow mother in law advice</vt:lpstr>
      <vt:lpstr>OR &lt; 1</vt:lpstr>
      <vt:lpstr>Interpreting odds ratio</vt:lpstr>
      <vt:lpstr>Interpreting odds ratio</vt:lpstr>
      <vt:lpstr>How strong is the association</vt:lpstr>
      <vt:lpstr>The formula-see the denominator</vt:lpstr>
      <vt:lpstr>See the denominator</vt:lpstr>
      <vt:lpstr>OR overestimates the risk</vt:lpstr>
      <vt:lpstr>Rare outcome</vt:lpstr>
      <vt:lpstr>Slide 50</vt:lpstr>
      <vt:lpstr>The difference</vt:lpstr>
      <vt:lpstr> OR vs RR</vt:lpstr>
      <vt:lpstr>The outcome measures</vt:lpstr>
      <vt:lpstr>Type of studies</vt:lpstr>
      <vt:lpstr>The CASE CONTROL study</vt:lpstr>
      <vt:lpstr>The COHORT study</vt:lpstr>
      <vt:lpstr>Slide 57</vt:lpstr>
      <vt:lpstr>Case control study example</vt:lpstr>
      <vt:lpstr>Cohort study example</vt:lpstr>
      <vt:lpstr>Summary </vt:lpstr>
      <vt:lpstr>Slide 61</vt:lpstr>
      <vt:lpstr>When you follow the mother in law as relative  in excess she becomes odd</vt:lpstr>
      <vt:lpstr>Slide 63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Cause effect relationship </dc:title>
  <dc:creator>919160470564</dc:creator>
  <cp:lastModifiedBy>KANHU P</cp:lastModifiedBy>
  <cp:revision>160</cp:revision>
  <dcterms:created xsi:type="dcterms:W3CDTF">2020-07-12T03:02:41Z</dcterms:created>
  <dcterms:modified xsi:type="dcterms:W3CDTF">2020-08-07T15:24:52Z</dcterms:modified>
</cp:coreProperties>
</file>